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59"/>
  </p:notesMasterIdLst>
  <p:sldIdLst>
    <p:sldId id="256" r:id="rId2"/>
    <p:sldId id="257" r:id="rId3"/>
    <p:sldId id="258" r:id="rId4"/>
    <p:sldId id="359" r:id="rId5"/>
    <p:sldId id="363" r:id="rId6"/>
    <p:sldId id="364" r:id="rId7"/>
    <p:sldId id="365" r:id="rId8"/>
    <p:sldId id="366" r:id="rId9"/>
    <p:sldId id="367" r:id="rId10"/>
    <p:sldId id="368" r:id="rId11"/>
    <p:sldId id="369" r:id="rId12"/>
    <p:sldId id="357" r:id="rId13"/>
    <p:sldId id="372" r:id="rId14"/>
    <p:sldId id="358" r:id="rId15"/>
    <p:sldId id="370" r:id="rId16"/>
    <p:sldId id="373" r:id="rId17"/>
    <p:sldId id="374" r:id="rId18"/>
    <p:sldId id="375" r:id="rId19"/>
    <p:sldId id="371" r:id="rId20"/>
    <p:sldId id="376" r:id="rId21"/>
    <p:sldId id="379" r:id="rId22"/>
    <p:sldId id="360" r:id="rId23"/>
    <p:sldId id="356" r:id="rId24"/>
    <p:sldId id="377" r:id="rId25"/>
    <p:sldId id="380" r:id="rId26"/>
    <p:sldId id="381" r:id="rId27"/>
    <p:sldId id="382" r:id="rId28"/>
    <p:sldId id="384" r:id="rId29"/>
    <p:sldId id="385" r:id="rId30"/>
    <p:sldId id="386" r:id="rId31"/>
    <p:sldId id="387" r:id="rId32"/>
    <p:sldId id="383" r:id="rId33"/>
    <p:sldId id="259" r:id="rId34"/>
    <p:sldId id="388" r:id="rId35"/>
    <p:sldId id="389" r:id="rId36"/>
    <p:sldId id="390" r:id="rId37"/>
    <p:sldId id="391" r:id="rId38"/>
    <p:sldId id="395" r:id="rId39"/>
    <p:sldId id="392" r:id="rId40"/>
    <p:sldId id="393" r:id="rId41"/>
    <p:sldId id="394" r:id="rId42"/>
    <p:sldId id="396" r:id="rId43"/>
    <p:sldId id="397" r:id="rId44"/>
    <p:sldId id="398" r:id="rId45"/>
    <p:sldId id="401" r:id="rId46"/>
    <p:sldId id="399" r:id="rId47"/>
    <p:sldId id="403" r:id="rId48"/>
    <p:sldId id="400" r:id="rId49"/>
    <p:sldId id="402" r:id="rId50"/>
    <p:sldId id="411" r:id="rId51"/>
    <p:sldId id="404" r:id="rId52"/>
    <p:sldId id="405" r:id="rId53"/>
    <p:sldId id="406" r:id="rId54"/>
    <p:sldId id="407" r:id="rId55"/>
    <p:sldId id="408" r:id="rId56"/>
    <p:sldId id="409" r:id="rId57"/>
    <p:sldId id="410" r:id="rId5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/>
    <p:restoredTop sz="94744"/>
  </p:normalViewPr>
  <p:slideViewPr>
    <p:cSldViewPr snapToGrid="0">
      <p:cViewPr varScale="1">
        <p:scale>
          <a:sx n="129" d="100"/>
          <a:sy n="129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BA99E-8400-E248-BFC1-05F32A0819F8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8A6E3-7A6C-8246-B7A3-28CF5BC14E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6687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8A6E3-7A6C-8246-B7A3-28CF5BC14E8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003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8A6E3-7A6C-8246-B7A3-28CF5BC14E8B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4550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8A6E3-7A6C-8246-B7A3-28CF5BC14E8B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315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401F6-4179-8006-B250-C3E89BD8B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C3735AC-409D-4900-9002-17BE07977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A6498E0-9CFE-F355-D4BF-BFB243039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6D2A0F-C67A-2DB4-EBD2-1774C3ABF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8A6E3-7A6C-8246-B7A3-28CF5BC14E8B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099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39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10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48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39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22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12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90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17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86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52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6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7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hyperlink" Target="https://datahacker.rs/006-solving-the-xor-problem-using-neural-networks-with-pytorch/" TargetMode="External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www.digitaltrends.com/cool-tech/what-is-an-artificial-neural-network/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neural_network.MLPRegressor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underfitting-and-overfitting-in-machine-learning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ythongeeks.org/gradient-boosting-algorithm-in-machine-learnin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ightgbm.readthedocs.io/en/stable/" TargetMode="External"/><Relationship Id="rId2" Type="http://schemas.openxmlformats.org/officeDocument/2006/relationships/hyperlink" Target="https://xgboost.readthedocs.io/en/stab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tboost.ai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00B76E-3832-C0BA-70BB-741DC74E9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899" y="2355112"/>
            <a:ext cx="6933112" cy="1943619"/>
          </a:xfrm>
        </p:spPr>
        <p:txBody>
          <a:bodyPr>
            <a:normAutofit fontScale="90000"/>
          </a:bodyPr>
          <a:lstStyle/>
          <a:p>
            <a:pPr algn="l"/>
            <a:r>
              <a:rPr lang="ru-RU" sz="4800" i="0" dirty="0"/>
              <a:t>2. Обучение с учителем на табличных данных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BE5C1E-6814-861D-F77C-2A9DEFCA7B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899" y="1265273"/>
            <a:ext cx="5916873" cy="1066522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Зеленков Ю. А. (с)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47CAE-C3D8-90A1-F768-6FA5AD8C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93" r="37860" b="-1"/>
          <a:stretch/>
        </p:blipFill>
        <p:spPr>
          <a:xfrm>
            <a:off x="8658226" y="-4762"/>
            <a:ext cx="3541857" cy="6886079"/>
          </a:xfrm>
          <a:custGeom>
            <a:avLst/>
            <a:gdLst/>
            <a:ahLst/>
            <a:cxnLst/>
            <a:rect l="l" t="t" r="r" b="b"/>
            <a:pathLst>
              <a:path w="3541857" h="6886079">
                <a:moveTo>
                  <a:pt x="1248072" y="0"/>
                </a:moveTo>
                <a:lnTo>
                  <a:pt x="3541857" y="0"/>
                </a:lnTo>
                <a:lnTo>
                  <a:pt x="3541857" y="6886079"/>
                </a:lnTo>
                <a:lnTo>
                  <a:pt x="0" y="6864521"/>
                </a:ln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878186" y="1"/>
            <a:ext cx="345294" cy="688131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E10AC2-20ED-4628-9A8E-14F8437B5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794205" y="-4764"/>
            <a:ext cx="5397796" cy="104143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692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A73A-EFEF-9761-3E4D-A6EDF9A6B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Композиция линейных функций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D0F52D-6ED8-3DD4-48E3-EDD6B506E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973" y="1915556"/>
            <a:ext cx="8384507" cy="416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83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5B768B-204F-D647-AAE7-F287E8CB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Нелинейные функции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6621F8-1CF2-D1A9-5037-E7B996979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604" y="1643448"/>
            <a:ext cx="7285158" cy="492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94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B6E519-E56D-744A-B0EB-5A3C5385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/>
              <a:t>Artificial Neuron</a:t>
            </a:r>
            <a:endParaRPr lang="ru-RU" i="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E41222-D076-1640-9910-8CE99FA92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48" y="2430021"/>
            <a:ext cx="4144801" cy="24144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D49E5B-64BB-57A7-FA61-AFBDE6510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079" y="2282514"/>
            <a:ext cx="6360703" cy="265993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7376A6-EC72-AE66-5CCD-62FAD1EEF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237" y="5124154"/>
            <a:ext cx="2860387" cy="98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6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9B63C9-3DE0-2A3F-1AA9-558EB28CB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41" y="695328"/>
            <a:ext cx="2130242" cy="19681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50DDE2-0C25-AE3D-23DF-55C8EDC52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68" y="3202653"/>
            <a:ext cx="2332778" cy="218064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0A8F2B-3FB3-2FFB-4F45-ECBAD62EF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900" y="695328"/>
            <a:ext cx="2214930" cy="19681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9DC254-3BD5-56A9-AD8A-D3B98A0A6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4359" y="3202652"/>
            <a:ext cx="2247831" cy="218064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012936-73CE-7C88-68AA-BDD7A1DD3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517" y="695327"/>
            <a:ext cx="2130241" cy="1945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C790342-069E-2F50-9C53-CB195FC04A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5206" y="3252557"/>
            <a:ext cx="2045551" cy="20677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5CCC65-74C8-3FC5-374A-C97B5902D4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1177" y="695327"/>
            <a:ext cx="2214930" cy="19982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BDF7A76-E64D-A529-1BF6-11EE14D1C6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4481" y="3315508"/>
            <a:ext cx="2078249" cy="200483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456072D-8AFA-2384-7D2F-B2282DCF88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4911" y="5571621"/>
            <a:ext cx="4991100" cy="381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85AC75-313C-4390-BBE2-A8D87E48669D}"/>
              </a:ext>
            </a:extLst>
          </p:cNvPr>
          <p:cNvSpPr txBox="1"/>
          <p:nvPr/>
        </p:nvSpPr>
        <p:spPr>
          <a:xfrm>
            <a:off x="1646292" y="32264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</a:t>
            </a:r>
            <a:endParaRPr lang="ru-RU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2810A1-5026-7990-5A89-CACC71F1B8D1}"/>
              </a:ext>
            </a:extLst>
          </p:cNvPr>
          <p:cNvSpPr txBox="1"/>
          <p:nvPr/>
        </p:nvSpPr>
        <p:spPr>
          <a:xfrm>
            <a:off x="4573395" y="322645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AND</a:t>
            </a:r>
            <a:endParaRPr lang="ru-RU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40D578-1C55-CFB3-FA8F-E1D7D78244F9}"/>
              </a:ext>
            </a:extLst>
          </p:cNvPr>
          <p:cNvSpPr txBox="1"/>
          <p:nvPr/>
        </p:nvSpPr>
        <p:spPr>
          <a:xfrm>
            <a:off x="7586725" y="324014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NAND</a:t>
            </a:r>
            <a:endParaRPr lang="ru-RU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C5407B-FBEB-6B1F-50AE-8D1ABB178F6A}"/>
              </a:ext>
            </a:extLst>
          </p:cNvPr>
          <p:cNvSpPr txBox="1"/>
          <p:nvPr/>
        </p:nvSpPr>
        <p:spPr>
          <a:xfrm>
            <a:off x="10296397" y="33839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XOR</a:t>
            </a:r>
            <a:endParaRPr lang="ru-RU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68738C-A701-83B6-3BE3-5694151E44B3}"/>
              </a:ext>
            </a:extLst>
          </p:cNvPr>
          <p:cNvSpPr txBox="1"/>
          <p:nvPr/>
        </p:nvSpPr>
        <p:spPr>
          <a:xfrm>
            <a:off x="3940907" y="6337357"/>
            <a:ext cx="47359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hlinkClick r:id="rId11"/>
              </a:rPr>
              <a:t>https://datahacker.rs/006-solving-the-xor-problem-using-neural-networks-with-pytorch/</a:t>
            </a:r>
            <a:r>
              <a:rPr lang="ru-RU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6603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B6E519-E56D-744A-B0EB-5A3C5385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483E63-7AB1-5C44-9C2F-9498C8EDB042}"/>
              </a:ext>
            </a:extLst>
          </p:cNvPr>
          <p:cNvSpPr txBox="1"/>
          <p:nvPr/>
        </p:nvSpPr>
        <p:spPr>
          <a:xfrm>
            <a:off x="2657053" y="6338986"/>
            <a:ext cx="5867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2"/>
              </a:rPr>
              <a:t>https://www.digitaltrends.com/cool-tech/what-is-an-artificial-neural-network/</a:t>
            </a:r>
            <a:r>
              <a:rPr lang="en-US" sz="1400" dirty="0"/>
              <a:t> </a:t>
            </a:r>
            <a:endParaRPr lang="ru-RU" sz="1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239C9F-838F-2F45-A358-9ECF978E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009" y="1690688"/>
            <a:ext cx="8535261" cy="418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27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F35B3C-0A98-43F4-82C7-FC00D5CEB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нейронной сети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54696A-32C1-A1E7-98D4-07794EFE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62" y="2776056"/>
            <a:ext cx="3862103" cy="189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75A4AC-839B-8950-D2A9-769859F79987}"/>
                  </a:ext>
                </a:extLst>
              </p:cNvPr>
              <p:cNvSpPr txBox="1"/>
              <p:nvPr/>
            </p:nvSpPr>
            <p:spPr>
              <a:xfrm>
                <a:off x="4969565" y="1995180"/>
                <a:ext cx="52180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ru-RU" dirty="0"/>
                  <a:t> - обучающая выборка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75A4AC-839B-8950-D2A9-769859F79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565" y="1995180"/>
                <a:ext cx="5218044" cy="369332"/>
              </a:xfrm>
              <a:prstGeom prst="rect">
                <a:avLst/>
              </a:prstGeom>
              <a:blipFill>
                <a:blip r:embed="rId3"/>
                <a:stretch>
                  <a:fillRect t="-3226" b="-193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C9D72A-F1AB-7B8B-5E49-68124E723E3A}"/>
                  </a:ext>
                </a:extLst>
              </p:cNvPr>
              <p:cNvSpPr txBox="1"/>
              <p:nvPr/>
            </p:nvSpPr>
            <p:spPr>
              <a:xfrm>
                <a:off x="4969565" y="2618862"/>
                <a:ext cx="598272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модель (</a:t>
                </a:r>
                <a:r>
                  <a:rPr lang="en-US" dirty="0"/>
                  <a:t>ANN)</a:t>
                </a:r>
                <a:endParaRPr lang="ru-RU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dirty="0"/>
                  <a:t> – входной объект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u-RU" dirty="0"/>
                  <a:t> – параметры (веса нейронов)</a:t>
                </a:r>
              </a:p>
              <a:p>
                <a:endParaRPr lang="ru-RU" dirty="0"/>
              </a:p>
              <a:p>
                <a:r>
                  <a:rPr lang="ru-RU" dirty="0" err="1">
                    <a:solidFill>
                      <a:srgbClr val="0070C0"/>
                    </a:solidFill>
                  </a:rPr>
                  <a:t>Гиперпараметры</a:t>
                </a:r>
                <a:r>
                  <a:rPr lang="ru-RU" dirty="0">
                    <a:solidFill>
                      <a:srgbClr val="0070C0"/>
                    </a:solidFill>
                  </a:rPr>
                  <a:t>: архитектура сети (число слоев и нейронов в них)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C9D72A-F1AB-7B8B-5E49-68124E723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565" y="2618862"/>
                <a:ext cx="5982728" cy="1477328"/>
              </a:xfrm>
              <a:prstGeom prst="rect">
                <a:avLst/>
              </a:prstGeom>
              <a:blipFill>
                <a:blip r:embed="rId4"/>
                <a:stretch>
                  <a:fillRect l="-847" t="-1709" r="-424" b="-59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8B2A22-20DA-0220-762F-45C8A0BB5921}"/>
                  </a:ext>
                </a:extLst>
              </p:cNvPr>
              <p:cNvSpPr txBox="1"/>
              <p:nvPr/>
            </p:nvSpPr>
            <p:spPr>
              <a:xfrm>
                <a:off x="4969565" y="4350540"/>
                <a:ext cx="3102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потерь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8B2A22-20DA-0220-762F-45C8A0BB5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565" y="4350540"/>
                <a:ext cx="3102003" cy="369332"/>
              </a:xfrm>
              <a:prstGeom prst="rect">
                <a:avLst/>
              </a:prstGeom>
              <a:blipFill>
                <a:blip r:embed="rId5"/>
                <a:stretch>
                  <a:fillRect t="-6667" r="-2041" b="-2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39A070-ED6B-1F0F-E787-7ECE8BE427C7}"/>
                  </a:ext>
                </a:extLst>
              </p:cNvPr>
              <p:cNvSpPr txBox="1"/>
              <p:nvPr/>
            </p:nvSpPr>
            <p:spPr>
              <a:xfrm>
                <a:off x="4969565" y="5158409"/>
                <a:ext cx="4014561" cy="5049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Оптимизация градиентным спуском: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39A070-ED6B-1F0F-E787-7ECE8BE42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565" y="5158409"/>
                <a:ext cx="4014561" cy="504946"/>
              </a:xfrm>
              <a:prstGeom prst="rect">
                <a:avLst/>
              </a:prstGeom>
              <a:blipFill>
                <a:blip r:embed="rId6"/>
                <a:stretch>
                  <a:fillRect l="-1262" b="-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409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ED9EFA-AD6F-A88B-1F06-3CCCAB4EA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спуск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813D6-F139-24E6-3F1D-D3E556661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944" y="2289544"/>
            <a:ext cx="3230604" cy="2237393"/>
          </a:xfrm>
          <a:prstGeom prst="rect">
            <a:avLst/>
          </a:prstGeom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F29EAF0B-07EF-012D-4A2A-67D0B965C54F}"/>
              </a:ext>
            </a:extLst>
          </p:cNvPr>
          <p:cNvSpPr/>
          <p:nvPr/>
        </p:nvSpPr>
        <p:spPr>
          <a:xfrm>
            <a:off x="3702602" y="2422386"/>
            <a:ext cx="296563" cy="3089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 вниз 5">
            <a:extLst>
              <a:ext uri="{FF2B5EF4-FFF2-40B4-BE49-F238E27FC236}">
                <a16:creationId xmlns:a16="http://schemas.microsoft.com/office/drawing/2014/main" id="{98726911-CE11-F9A6-4E1C-418483387151}"/>
              </a:ext>
            </a:extLst>
          </p:cNvPr>
          <p:cNvSpPr/>
          <p:nvPr/>
        </p:nvSpPr>
        <p:spPr>
          <a:xfrm rot="1130901">
            <a:off x="3608180" y="2810179"/>
            <a:ext cx="188843" cy="4273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5B3F0-5343-FF01-F4EA-7310A26303E8}"/>
              </a:ext>
            </a:extLst>
          </p:cNvPr>
          <p:cNvSpPr txBox="1"/>
          <p:nvPr/>
        </p:nvSpPr>
        <p:spPr>
          <a:xfrm>
            <a:off x="1127735" y="4583453"/>
            <a:ext cx="369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Может застрять в локальном минимуме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7FDB9-73C6-C8EF-083F-3AD0DA2973B7}"/>
              </a:ext>
            </a:extLst>
          </p:cNvPr>
          <p:cNvSpPr txBox="1"/>
          <p:nvPr/>
        </p:nvSpPr>
        <p:spPr>
          <a:xfrm>
            <a:off x="6413723" y="4768119"/>
            <a:ext cx="372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Чувствителен к величине шага обучения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ADC0D-E746-22B8-3295-319D8339F404}"/>
              </a:ext>
            </a:extLst>
          </p:cNvPr>
          <p:cNvSpPr txBox="1"/>
          <p:nvPr/>
        </p:nvSpPr>
        <p:spPr>
          <a:xfrm>
            <a:off x="2867246" y="5324720"/>
            <a:ext cx="78662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РАСШИРЕНИЯ: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</a:rPr>
              <a:t>Стохастический градиентный спуск (</a:t>
            </a:r>
            <a:r>
              <a:rPr lang="en-US" dirty="0">
                <a:solidFill>
                  <a:srgbClr val="0070C0"/>
                </a:solidFill>
              </a:rPr>
              <a:t>SGD</a:t>
            </a:r>
            <a:r>
              <a:rPr lang="ru-RU" dirty="0">
                <a:solidFill>
                  <a:srgbClr val="0070C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</a:rPr>
              <a:t>Градиентный спуск с инерцией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</a:rPr>
              <a:t>Адаптивный градиентный спуск / снижение скорости обучения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ADAM – </a:t>
            </a:r>
            <a:r>
              <a:rPr lang="ru-RU" dirty="0">
                <a:solidFill>
                  <a:srgbClr val="0070C0"/>
                </a:solidFill>
              </a:rPr>
              <a:t>индивидуальное управление скоростью обучения по каждому параметру 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ru-RU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636B6B6-7E41-450A-1239-FF56947FA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227" y="282420"/>
            <a:ext cx="2329686" cy="164604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00DBE8-5693-0580-9104-B7AF8D435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685" y="2174704"/>
            <a:ext cx="6919880" cy="259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88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DA7ADA-DCE0-2D8A-5F63-5A54F046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49" y="638641"/>
            <a:ext cx="4493885" cy="36142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BACKPROPAGATION ALGORITHM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2E889C-BF1F-40B2-86C2-92153DB7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8034" y="0"/>
            <a:ext cx="6553966" cy="35426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51108" y="4783369"/>
            <a:ext cx="5340893" cy="20746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777C915-01E5-4C85-B3BF-7BF7CC3FE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21640" y="0"/>
            <a:ext cx="1268175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E3BD89-34B9-4F5D-D0F0-19A5241E4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78" y="689499"/>
            <a:ext cx="6376547" cy="53881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AE5141-C690-DCF4-5C75-9CA2E3FE1897}"/>
              </a:ext>
            </a:extLst>
          </p:cNvPr>
          <p:cNvSpPr txBox="1"/>
          <p:nvPr/>
        </p:nvSpPr>
        <p:spPr>
          <a:xfrm>
            <a:off x="322742" y="4797030"/>
            <a:ext cx="4891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Модификация классического градиентного спуска</a:t>
            </a:r>
          </a:p>
          <a:p>
            <a:r>
              <a:rPr lang="ru-RU" dirty="0"/>
              <a:t>Функция активации </a:t>
            </a:r>
            <a:r>
              <a:rPr lang="ru-RU" b="1" dirty="0"/>
              <a:t>должна быть </a:t>
            </a:r>
            <a:r>
              <a:rPr lang="ru-RU" dirty="0"/>
              <a:t>дифференцируема </a:t>
            </a:r>
          </a:p>
        </p:txBody>
      </p:sp>
    </p:spTree>
    <p:extLst>
      <p:ext uri="{BB962C8B-B14F-4D97-AF65-F5344CB8AC3E}">
        <p14:creationId xmlns:p14="http://schemas.microsoft.com/office/powerpoint/2010/main" val="3115659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A876C2-DC7A-3873-9525-DB64EEA17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AF7582-389D-14F2-753D-1C59C2B1D490}"/>
              </a:ext>
            </a:extLst>
          </p:cNvPr>
          <p:cNvSpPr txBox="1"/>
          <p:nvPr/>
        </p:nvSpPr>
        <p:spPr>
          <a:xfrm>
            <a:off x="1675951" y="2366523"/>
            <a:ext cx="371422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Определяем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ANN: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число внутренних слоев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число нейронов в каждом слое</a:t>
            </a:r>
            <a:endParaRPr lang="ru-RU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Стрелка вниз 3">
            <a:extLst>
              <a:ext uri="{FF2B5EF4-FFF2-40B4-BE49-F238E27FC236}">
                <a16:creationId xmlns:a16="http://schemas.microsoft.com/office/drawing/2014/main" id="{DDEDC3CA-790C-7398-8849-6F81B3B34F2A}"/>
              </a:ext>
            </a:extLst>
          </p:cNvPr>
          <p:cNvSpPr/>
          <p:nvPr/>
        </p:nvSpPr>
        <p:spPr>
          <a:xfrm>
            <a:off x="3776870" y="3419061"/>
            <a:ext cx="327991" cy="4671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D71FF-F929-30B2-7597-CBB7384D52E3}"/>
              </a:ext>
            </a:extLst>
          </p:cNvPr>
          <p:cNvSpPr txBox="1"/>
          <p:nvPr/>
        </p:nvSpPr>
        <p:spPr>
          <a:xfrm>
            <a:off x="3269526" y="4015407"/>
            <a:ext cx="311471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Вычисление весов с помощью метода обратного распространения ошибки </a:t>
            </a:r>
            <a:endParaRPr lang="ru-RU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Круговая стрелка 5">
            <a:extLst>
              <a:ext uri="{FF2B5EF4-FFF2-40B4-BE49-F238E27FC236}">
                <a16:creationId xmlns:a16="http://schemas.microsoft.com/office/drawing/2014/main" id="{4C78B0A6-FBA0-C33D-76B8-D3C1D8FCB445}"/>
              </a:ext>
            </a:extLst>
          </p:cNvPr>
          <p:cNvSpPr/>
          <p:nvPr/>
        </p:nvSpPr>
        <p:spPr>
          <a:xfrm rot="16200000" flipV="1">
            <a:off x="4103356" y="1417831"/>
            <a:ext cx="4283765" cy="4936737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DBF69-70E0-F0F1-9EA5-44376132F7CF}"/>
              </a:ext>
            </a:extLst>
          </p:cNvPr>
          <p:cNvSpPr txBox="1"/>
          <p:nvPr/>
        </p:nvSpPr>
        <p:spPr>
          <a:xfrm>
            <a:off x="8713607" y="3289853"/>
            <a:ext cx="1961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Оптимизация </a:t>
            </a:r>
            <a:r>
              <a:rPr lang="ru-RU" dirty="0" err="1"/>
              <a:t>гиперпараметров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5748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AE9D4D-75D9-095F-1BF4-7F2EA66489A7}"/>
              </a:ext>
            </a:extLst>
          </p:cNvPr>
          <p:cNvSpPr txBox="1"/>
          <p:nvPr/>
        </p:nvSpPr>
        <p:spPr>
          <a:xfrm>
            <a:off x="1681862" y="926488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http://playground.tensorflow.org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5" name="Рисунок 4" descr="Изображение выглядит как текст, снимок экрана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C5D2A1EA-29FD-6E06-6E44-8BC2E14A7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66" y="1578693"/>
            <a:ext cx="10912277" cy="46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06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7E06E7-2B07-E2FA-9C50-D41BDD02D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0" dirty="0"/>
              <a:t>содержание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C54199-3959-12AD-630F-1C3EE965B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Symbol" pitchFamily="2" charset="2"/>
              <a:buChar char="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Общая постановка задачи обучения с учителем.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Нейронные сети. 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Деревья решений.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Компромисс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смещение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VS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дисперси</a:t>
            </a:r>
            <a:r>
              <a:rPr lang="ru-RU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Ансамбли моделей. 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Метрики качества </a:t>
            </a:r>
            <a:r>
              <a:rPr lang="ru-RU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валидация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моделей.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5369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C18597-D71D-A222-9D81-465A4DC43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Кейсы из предыдущей лекции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9E0649A-AEC3-37F1-5712-B34D83D160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9211437"/>
              </p:ext>
            </p:extLst>
          </p:nvPr>
        </p:nvGraphicFramePr>
        <p:xfrm>
          <a:off x="1143000" y="2429169"/>
          <a:ext cx="990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583">
                  <a:extLst>
                    <a:ext uri="{9D8B030D-6E8A-4147-A177-3AD203B41FA5}">
                      <a16:colId xmlns:a16="http://schemas.microsoft.com/office/drawing/2014/main" val="198559664"/>
                    </a:ext>
                  </a:extLst>
                </a:gridCol>
                <a:gridCol w="1274417">
                  <a:extLst>
                    <a:ext uri="{9D8B030D-6E8A-4147-A177-3AD203B41FA5}">
                      <a16:colId xmlns:a16="http://schemas.microsoft.com/office/drawing/2014/main" val="159136673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4050333111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871115458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19857986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3127627284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dirty="0"/>
                        <a:t>Линейные модели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Multi-Layer Perceptron (10,2)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659504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Train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Test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Train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Test</a:t>
                      </a:r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67004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ru-RU" b="1" dirty="0"/>
                        <a:t>Регрессия</a:t>
                      </a:r>
                      <a:r>
                        <a:rPr lang="en-US" b="1" dirty="0"/>
                        <a:t> (</a:t>
                      </a:r>
                      <a:r>
                        <a:rPr lang="ru-RU" b="1" dirty="0"/>
                        <a:t>стоимость жилья)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MSE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267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RMSE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52975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ru-RU" b="1" dirty="0"/>
                        <a:t>Классификация (банкроты)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Accuracy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9654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AUC ROC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8978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D3F9BD0-4E2E-2803-89B1-460D91A030C3}"/>
              </a:ext>
            </a:extLst>
          </p:cNvPr>
          <p:cNvSpPr txBox="1"/>
          <p:nvPr/>
        </p:nvSpPr>
        <p:spPr>
          <a:xfrm>
            <a:off x="1143000" y="1915557"/>
            <a:ext cx="312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См. </a:t>
            </a:r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ru-RU" dirty="0"/>
              <a:t>блокнот </a:t>
            </a:r>
            <a:r>
              <a:rPr lang="en-US" dirty="0"/>
              <a:t>Lecture2.ipynb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590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98D9FC-C14D-47BF-BF42-60DE4548C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in SCIKT-LEARN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3985BF-8F0D-829E-F98C-79570B09B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034" y="1915557"/>
            <a:ext cx="9906000" cy="402442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</a:rPr>
              <a:t>f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rom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</a:rPr>
              <a:t>sklearn.neural_network</a:t>
            </a:r>
            <a:r>
              <a:rPr lang="en-US" sz="1600" b="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600" b="1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</a:rPr>
              <a:t>MLPRegressor</a:t>
            </a:r>
            <a:endParaRPr lang="en-US" sz="1600" i="0" u="none" strike="noStrike" dirty="0">
              <a:solidFill>
                <a:srgbClr val="212529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0" dirty="0" err="1">
                <a:solidFill>
                  <a:srgbClr val="212529"/>
                </a:solidFill>
                <a:latin typeface="Courier New" panose="02070309020205020404" pitchFamily="49" charset="0"/>
              </a:rPr>
              <a:t>mlp</a:t>
            </a:r>
            <a:r>
              <a:rPr lang="en-US" sz="1600" b="0" dirty="0">
                <a:solidFill>
                  <a:srgbClr val="212529"/>
                </a:solidFill>
                <a:latin typeface="Courier New" panose="02070309020205020404" pitchFamily="49" charset="0"/>
              </a:rPr>
              <a:t> = </a:t>
            </a:r>
            <a:r>
              <a:rPr lang="en-US" sz="1600" i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</a:rPr>
              <a:t>MLPRegressor</a:t>
            </a:r>
            <a:r>
              <a:rPr lang="en-US" sz="1600" i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</a:rPr>
              <a:t>( 			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212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hidden_layer_sizes</a:t>
            </a:r>
            <a:r>
              <a:rPr lang="en-US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=(10,2),  # </a:t>
            </a:r>
            <a:r>
              <a:rPr lang="ru-RU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кол-во нейронов в скрытых слоях</a:t>
            </a:r>
            <a:r>
              <a:rPr lang="en-US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activation = “</a:t>
            </a:r>
            <a:r>
              <a:rPr lang="en-US" sz="1600" b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600" dirty="0">
                <a:solidFill>
                  <a:srgbClr val="212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ru-RU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функция активации</a:t>
            </a:r>
            <a:endParaRPr lang="en-US" sz="1600" b="0" u="none" strike="noStrike" dirty="0"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solver = “</a:t>
            </a:r>
            <a:r>
              <a:rPr lang="en-US" sz="1600" b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adam</a:t>
            </a:r>
            <a:r>
              <a:rPr lang="en-US" sz="1600" dirty="0">
                <a:solidFill>
                  <a:srgbClr val="212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ru-RU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оптимизатор</a:t>
            </a:r>
            <a:endParaRPr lang="en-US" sz="1600" b="0" u="none" strike="noStrike" dirty="0"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“auto</a:t>
            </a:r>
            <a:r>
              <a:rPr lang="en-US" sz="1600" dirty="0">
                <a:solidFill>
                  <a:srgbClr val="212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ru-RU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ru-RU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размер пакета при стохастическом </a:t>
            </a:r>
            <a:r>
              <a:rPr lang="ru-RU" sz="1600" dirty="0">
                <a:solidFill>
                  <a:srgbClr val="212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</a:t>
            </a:r>
            <a:r>
              <a:rPr lang="ru-RU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пуске</a:t>
            </a:r>
            <a:endParaRPr lang="en-US" sz="1600" b="0" u="none" strike="noStrike" dirty="0"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en-US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“constant</a:t>
            </a:r>
            <a:r>
              <a:rPr lang="en-US" sz="1600" dirty="0">
                <a:solidFill>
                  <a:srgbClr val="212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 #</a:t>
            </a:r>
            <a:r>
              <a:rPr lang="ru-RU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план управления шагом обучения</a:t>
            </a:r>
            <a:endParaRPr lang="en-US" sz="1600" b="0" u="none" strike="noStrike" dirty="0"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learning_rate_init</a:t>
            </a:r>
            <a:r>
              <a:rPr lang="en-US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0.001,  #</a:t>
            </a:r>
            <a:r>
              <a:rPr lang="ru-RU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начальное значения шага обучения</a:t>
            </a:r>
            <a:endParaRPr lang="en-US" sz="1600" b="0" u="none" strike="noStrike" dirty="0"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0" u="none" strike="noStrike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max_iter</a:t>
            </a:r>
            <a:r>
              <a:rPr lang="en-US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00              # </a:t>
            </a:r>
            <a:r>
              <a:rPr lang="ru-RU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максимальное количество итераций обучения</a:t>
            </a:r>
            <a:endParaRPr lang="en-US" sz="1600" b="0" u="none" strike="noStrike" dirty="0"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0" u="none" strike="noStrike" dirty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1600" b="0" u="none" strike="noStrike" dirty="0"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0" dirty="0" err="1">
                <a:solidFill>
                  <a:srgbClr val="212529"/>
                </a:solidFill>
                <a:latin typeface="Courier New" panose="02070309020205020404" pitchFamily="49" charset="0"/>
              </a:rPr>
              <a:t>mlp</a:t>
            </a:r>
            <a:r>
              <a:rPr lang="en-US" sz="1600" dirty="0" err="1">
                <a:solidFill>
                  <a:srgbClr val="212529"/>
                </a:solidFill>
                <a:latin typeface="Courier New" panose="02070309020205020404" pitchFamily="49" charset="0"/>
              </a:rPr>
              <a:t>.fit</a:t>
            </a:r>
            <a:r>
              <a:rPr lang="en-US" sz="1600" dirty="0">
                <a:solidFill>
                  <a:srgbClr val="212529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212529"/>
                </a:solidFill>
                <a:latin typeface="Courier New" panose="02070309020205020404" pitchFamily="49" charset="0"/>
              </a:rPr>
              <a:t>X_train</a:t>
            </a:r>
            <a:r>
              <a:rPr lang="en-US" sz="1600" dirty="0">
                <a:solidFill>
                  <a:srgbClr val="212529"/>
                </a:solidFill>
                <a:latin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rgbClr val="212529"/>
                </a:solidFill>
                <a:latin typeface="Courier New" panose="02070309020205020404" pitchFamily="49" charset="0"/>
              </a:rPr>
              <a:t>y_train</a:t>
            </a:r>
            <a:r>
              <a:rPr lang="en-US" sz="1600" dirty="0">
                <a:solidFill>
                  <a:srgbClr val="212529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212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1600" dirty="0">
                <a:solidFill>
                  <a:srgbClr val="212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212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mlp.predict</a:t>
            </a:r>
            <a:r>
              <a:rPr lang="en-US" sz="1600" dirty="0">
                <a:solidFill>
                  <a:srgbClr val="212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212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600" dirty="0">
                <a:solidFill>
                  <a:srgbClr val="212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A8C41-26E6-A3A7-A72E-326D11AE32A1}"/>
              </a:ext>
            </a:extLst>
          </p:cNvPr>
          <p:cNvSpPr txBox="1"/>
          <p:nvPr/>
        </p:nvSpPr>
        <p:spPr>
          <a:xfrm>
            <a:off x="1646582" y="6324599"/>
            <a:ext cx="990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Подробнее см.  </a:t>
            </a:r>
            <a:r>
              <a:rPr lang="ru-RU" dirty="0">
                <a:hlinkClick r:id="rId2"/>
              </a:rPr>
              <a:t>https://scikit-learn.org/stable/modules/generated/sklearn.neural_network.MLPRegressor.html</a:t>
            </a:r>
            <a:r>
              <a:rPr lang="ru-RU" dirty="0"/>
              <a:t> </a:t>
            </a:r>
          </a:p>
        </p:txBody>
      </p:sp>
      <p:sp>
        <p:nvSpPr>
          <p:cNvPr id="6" name="Закрывающая фигурная скобка 5">
            <a:extLst>
              <a:ext uri="{FF2B5EF4-FFF2-40B4-BE49-F238E27FC236}">
                <a16:creationId xmlns:a16="http://schemas.microsoft.com/office/drawing/2014/main" id="{93119180-6DD6-44E8-FF50-CA6C90AA1BE2}"/>
              </a:ext>
            </a:extLst>
          </p:cNvPr>
          <p:cNvSpPr/>
          <p:nvPr/>
        </p:nvSpPr>
        <p:spPr>
          <a:xfrm>
            <a:off x="9203635" y="2574235"/>
            <a:ext cx="367748" cy="5565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92B9-0046-A53B-54F8-910014977D31}"/>
              </a:ext>
            </a:extLst>
          </p:cNvPr>
          <p:cNvSpPr txBox="1"/>
          <p:nvPr/>
        </p:nvSpPr>
        <p:spPr>
          <a:xfrm>
            <a:off x="9624391" y="2574235"/>
            <a:ext cx="1928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Гиперпараметры</a:t>
            </a:r>
            <a:r>
              <a:rPr lang="ru-RU" dirty="0"/>
              <a:t> модели</a:t>
            </a:r>
          </a:p>
        </p:txBody>
      </p:sp>
      <p:sp>
        <p:nvSpPr>
          <p:cNvPr id="8" name="Закрывающая фигурная скобка 7">
            <a:extLst>
              <a:ext uri="{FF2B5EF4-FFF2-40B4-BE49-F238E27FC236}">
                <a16:creationId xmlns:a16="http://schemas.microsoft.com/office/drawing/2014/main" id="{86541F51-92A6-B87A-D63A-B775091E00D6}"/>
              </a:ext>
            </a:extLst>
          </p:cNvPr>
          <p:cNvSpPr/>
          <p:nvPr/>
        </p:nvSpPr>
        <p:spPr>
          <a:xfrm>
            <a:off x="9919252" y="3220566"/>
            <a:ext cx="669234" cy="1749287"/>
          </a:xfrm>
          <a:prstGeom prst="rightBrace">
            <a:avLst>
              <a:gd name="adj1" fmla="val 159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04309E-3C68-259D-C0B7-367CD47B346E}"/>
              </a:ext>
            </a:extLst>
          </p:cNvPr>
          <p:cNvSpPr txBox="1"/>
          <p:nvPr/>
        </p:nvSpPr>
        <p:spPr>
          <a:xfrm>
            <a:off x="10522225" y="3772043"/>
            <a:ext cx="1514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Параметры</a:t>
            </a:r>
          </a:p>
          <a:p>
            <a:r>
              <a:rPr lang="ru-RU" dirty="0"/>
              <a:t>оптимизатора</a:t>
            </a:r>
          </a:p>
        </p:txBody>
      </p:sp>
    </p:spTree>
    <p:extLst>
      <p:ext uri="{BB962C8B-B14F-4D97-AF65-F5344CB8AC3E}">
        <p14:creationId xmlns:p14="http://schemas.microsoft.com/office/powerpoint/2010/main" val="3750760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C5B3486-5237-69A4-3382-CADAA223F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9" y="2355112"/>
            <a:ext cx="6933112" cy="32376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i="0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НЕДифференцируемые модели. </a:t>
            </a:r>
            <a:br>
              <a:rPr lang="en-US" sz="3200" i="0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200" i="0" kern="1200" cap="all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Деревья</a:t>
            </a:r>
            <a:r>
              <a:rPr lang="en-US" sz="3200" i="0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i="0" kern="1200" cap="all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решений</a:t>
            </a:r>
            <a:r>
              <a:rPr lang="en-US" sz="3200" i="0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3200" i="0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200" i="0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(DECSION TREE)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DE3091D-607C-E609-5902-D232786B6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899" y="1265273"/>
            <a:ext cx="5916873" cy="106652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b="1" cap="all" spc="300">
              <a:solidFill>
                <a:schemeClr val="tx2"/>
              </a:solidFill>
            </a:endParaRPr>
          </a:p>
        </p:txBody>
      </p:sp>
      <p:pic>
        <p:nvPicPr>
          <p:cNvPr id="6" name="Picture 5" descr="Старые большие деревья">
            <a:extLst>
              <a:ext uri="{FF2B5EF4-FFF2-40B4-BE49-F238E27FC236}">
                <a16:creationId xmlns:a16="http://schemas.microsoft.com/office/drawing/2014/main" id="{2ADEEB4A-A300-39A6-2EEB-BD0692DAD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30" r="35609" b="2"/>
          <a:stretch/>
        </p:blipFill>
        <p:spPr>
          <a:xfrm>
            <a:off x="8658226" y="-4762"/>
            <a:ext cx="3541857" cy="6886079"/>
          </a:xfrm>
          <a:custGeom>
            <a:avLst/>
            <a:gdLst/>
            <a:ahLst/>
            <a:cxnLst/>
            <a:rect l="l" t="t" r="r" b="b"/>
            <a:pathLst>
              <a:path w="3541857" h="6886079">
                <a:moveTo>
                  <a:pt x="1248072" y="0"/>
                </a:moveTo>
                <a:lnTo>
                  <a:pt x="3541857" y="0"/>
                </a:lnTo>
                <a:lnTo>
                  <a:pt x="3541857" y="6886079"/>
                </a:lnTo>
                <a:lnTo>
                  <a:pt x="0" y="6864521"/>
                </a:lnTo>
                <a:close/>
              </a:path>
            </a:pathLst>
          </a:cu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878186" y="1"/>
            <a:ext cx="345294" cy="688131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E10AC2-20ED-4628-9A8E-14F8437B5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794205" y="-4764"/>
            <a:ext cx="5397796" cy="104143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81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CA785-ACA5-D040-923C-5D945FA0F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  <a:endParaRPr lang="ru-RU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6C973B34-23A3-3740-80C6-E37E714DC3E0}"/>
              </a:ext>
            </a:extLst>
          </p:cNvPr>
          <p:cNvCxnSpPr>
            <a:cxnSpLocks/>
          </p:cNvCxnSpPr>
          <p:nvPr/>
        </p:nvCxnSpPr>
        <p:spPr>
          <a:xfrm flipV="1">
            <a:off x="1433945" y="2150918"/>
            <a:ext cx="0" cy="179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8861C192-4E50-8A44-91FA-F46EE68AC829}"/>
              </a:ext>
            </a:extLst>
          </p:cNvPr>
          <p:cNvCxnSpPr>
            <a:cxnSpLocks/>
          </p:cNvCxnSpPr>
          <p:nvPr/>
        </p:nvCxnSpPr>
        <p:spPr>
          <a:xfrm>
            <a:off x="1433945" y="3948546"/>
            <a:ext cx="19638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>
            <a:extLst>
              <a:ext uri="{FF2B5EF4-FFF2-40B4-BE49-F238E27FC236}">
                <a16:creationId xmlns:a16="http://schemas.microsoft.com/office/drawing/2014/main" id="{D7C666CC-672B-5245-BE61-4A614B410111}"/>
              </a:ext>
            </a:extLst>
          </p:cNvPr>
          <p:cNvSpPr/>
          <p:nvPr/>
        </p:nvSpPr>
        <p:spPr>
          <a:xfrm>
            <a:off x="1839191" y="2663753"/>
            <a:ext cx="166254" cy="18703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E6D0AD0B-0EDF-4C4E-9DE4-CD5755873865}"/>
              </a:ext>
            </a:extLst>
          </p:cNvPr>
          <p:cNvSpPr/>
          <p:nvPr/>
        </p:nvSpPr>
        <p:spPr>
          <a:xfrm>
            <a:off x="2327563" y="2729778"/>
            <a:ext cx="166254" cy="18703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90E18A56-894D-7346-8994-58D9FE0737A6}"/>
              </a:ext>
            </a:extLst>
          </p:cNvPr>
          <p:cNvSpPr/>
          <p:nvPr/>
        </p:nvSpPr>
        <p:spPr>
          <a:xfrm>
            <a:off x="2000249" y="3040858"/>
            <a:ext cx="166254" cy="18703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40DA254-E45A-4B48-A455-0A868577EC76}"/>
              </a:ext>
            </a:extLst>
          </p:cNvPr>
          <p:cNvSpPr/>
          <p:nvPr/>
        </p:nvSpPr>
        <p:spPr>
          <a:xfrm>
            <a:off x="2166503" y="2410693"/>
            <a:ext cx="166254" cy="18703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9211FD29-37E6-E44C-8E27-F69CD512AAE5}"/>
              </a:ext>
            </a:extLst>
          </p:cNvPr>
          <p:cNvSpPr/>
          <p:nvPr/>
        </p:nvSpPr>
        <p:spPr>
          <a:xfrm>
            <a:off x="2649679" y="3227894"/>
            <a:ext cx="166254" cy="1870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A4CD3961-1588-0944-AB2A-6DA18F69458B}"/>
              </a:ext>
            </a:extLst>
          </p:cNvPr>
          <p:cNvSpPr/>
          <p:nvPr/>
        </p:nvSpPr>
        <p:spPr>
          <a:xfrm>
            <a:off x="2732808" y="2757271"/>
            <a:ext cx="166254" cy="1870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1CCDEB8E-A97B-EC46-9D0C-262B4F1B5988}"/>
              </a:ext>
            </a:extLst>
          </p:cNvPr>
          <p:cNvSpPr/>
          <p:nvPr/>
        </p:nvSpPr>
        <p:spPr>
          <a:xfrm>
            <a:off x="2244436" y="3539623"/>
            <a:ext cx="166254" cy="1870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4BF754CE-D0D8-844F-95FF-BDF23C5E56CD}"/>
              </a:ext>
            </a:extLst>
          </p:cNvPr>
          <p:cNvSpPr/>
          <p:nvPr/>
        </p:nvSpPr>
        <p:spPr>
          <a:xfrm>
            <a:off x="2332757" y="3235253"/>
            <a:ext cx="166254" cy="1870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4F27BB1F-D204-744D-86DE-8E98C2AA407C}"/>
              </a:ext>
            </a:extLst>
          </p:cNvPr>
          <p:cNvCxnSpPr/>
          <p:nvPr/>
        </p:nvCxnSpPr>
        <p:spPr>
          <a:xfrm>
            <a:off x="2649679" y="1787236"/>
            <a:ext cx="0" cy="242627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CED8850-7EA8-344F-ABA8-C6DD825E714C}"/>
              </a:ext>
            </a:extLst>
          </p:cNvPr>
          <p:cNvSpPr txBox="1"/>
          <p:nvPr/>
        </p:nvSpPr>
        <p:spPr>
          <a:xfrm>
            <a:off x="2660060" y="3976666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x1</a:t>
            </a:r>
            <a:endParaRPr lang="ru-RU" sz="1200" dirty="0"/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96990023-79F6-5C40-8E98-B3ADAFE48090}"/>
              </a:ext>
            </a:extLst>
          </p:cNvPr>
          <p:cNvGrpSpPr/>
          <p:nvPr/>
        </p:nvGrpSpPr>
        <p:grpSpPr>
          <a:xfrm>
            <a:off x="1330036" y="4593241"/>
            <a:ext cx="1825560" cy="1010882"/>
            <a:chOff x="1330036" y="4593241"/>
            <a:chExt cx="1825560" cy="101088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3A307A9-7A5C-3343-83B7-BA28B6D2970B}"/>
                </a:ext>
              </a:extLst>
            </p:cNvPr>
            <p:cNvSpPr txBox="1"/>
            <p:nvPr/>
          </p:nvSpPr>
          <p:spPr>
            <a:xfrm>
              <a:off x="1745669" y="4593241"/>
              <a:ext cx="98713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x &lt; x</a:t>
              </a:r>
              <a:r>
                <a:rPr lang="ru-RU" sz="1400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F57BD07-FE4E-CF49-AA96-1470275C3A55}"/>
                </a:ext>
              </a:extLst>
            </p:cNvPr>
            <p:cNvSpPr txBox="1"/>
            <p:nvPr/>
          </p:nvSpPr>
          <p:spPr>
            <a:xfrm>
              <a:off x="1330036" y="5296346"/>
              <a:ext cx="74686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/>
                <a:t>синие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7AAE9DF-9582-314D-A559-A419BFF037FB}"/>
                </a:ext>
              </a:extLst>
            </p:cNvPr>
            <p:cNvSpPr txBox="1"/>
            <p:nvPr/>
          </p:nvSpPr>
          <p:spPr>
            <a:xfrm>
              <a:off x="2168459" y="5284174"/>
              <a:ext cx="98713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/>
                <a:t>красные</a:t>
              </a:r>
            </a:p>
          </p:txBody>
        </p:sp>
        <p:cxnSp>
          <p:nvCxnSpPr>
            <p:cNvPr id="61" name="Прямая со стрелкой 60">
              <a:extLst>
                <a:ext uri="{FF2B5EF4-FFF2-40B4-BE49-F238E27FC236}">
                  <a16:creationId xmlns:a16="http://schemas.microsoft.com/office/drawing/2014/main" id="{69A50D0D-0176-BC40-8EAB-E90779A5671B}"/>
                </a:ext>
              </a:extLst>
            </p:cNvPr>
            <p:cNvCxnSpPr>
              <a:cxnSpLocks/>
              <a:stCxn id="57" idx="2"/>
              <a:endCxn id="58" idx="0"/>
            </p:cNvCxnSpPr>
            <p:nvPr/>
          </p:nvCxnSpPr>
          <p:spPr>
            <a:xfrm flipH="1">
              <a:off x="1703470" y="4901018"/>
              <a:ext cx="535768" cy="3953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 стрелкой 61">
              <a:extLst>
                <a:ext uri="{FF2B5EF4-FFF2-40B4-BE49-F238E27FC236}">
                  <a16:creationId xmlns:a16="http://schemas.microsoft.com/office/drawing/2014/main" id="{6ED65EB3-B566-D647-BECD-96B2D21BEDBD}"/>
                </a:ext>
              </a:extLst>
            </p:cNvPr>
            <p:cNvCxnSpPr>
              <a:cxnSpLocks/>
              <a:stCxn id="57" idx="2"/>
              <a:endCxn id="59" idx="0"/>
            </p:cNvCxnSpPr>
            <p:nvPr/>
          </p:nvCxnSpPr>
          <p:spPr>
            <a:xfrm>
              <a:off x="2239238" y="4901018"/>
              <a:ext cx="422790" cy="3831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7DCC4F06-B78D-E54F-B11B-DAB7ABF8FC69}"/>
              </a:ext>
            </a:extLst>
          </p:cNvPr>
          <p:cNvCxnSpPr>
            <a:cxnSpLocks/>
          </p:cNvCxnSpPr>
          <p:nvPr/>
        </p:nvCxnSpPr>
        <p:spPr>
          <a:xfrm flipV="1">
            <a:off x="4291444" y="2107090"/>
            <a:ext cx="0" cy="179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 стрелкой 77">
            <a:extLst>
              <a:ext uri="{FF2B5EF4-FFF2-40B4-BE49-F238E27FC236}">
                <a16:creationId xmlns:a16="http://schemas.microsoft.com/office/drawing/2014/main" id="{648630A4-A9AF-844E-BF6C-F605BC126E3C}"/>
              </a:ext>
            </a:extLst>
          </p:cNvPr>
          <p:cNvCxnSpPr>
            <a:cxnSpLocks/>
          </p:cNvCxnSpPr>
          <p:nvPr/>
        </p:nvCxnSpPr>
        <p:spPr>
          <a:xfrm>
            <a:off x="4291444" y="3904718"/>
            <a:ext cx="19638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Овал 78">
            <a:extLst>
              <a:ext uri="{FF2B5EF4-FFF2-40B4-BE49-F238E27FC236}">
                <a16:creationId xmlns:a16="http://schemas.microsoft.com/office/drawing/2014/main" id="{45BEACAF-708A-8547-B29F-EB4A615B9437}"/>
              </a:ext>
            </a:extLst>
          </p:cNvPr>
          <p:cNvSpPr/>
          <p:nvPr/>
        </p:nvSpPr>
        <p:spPr>
          <a:xfrm>
            <a:off x="4696690" y="2619925"/>
            <a:ext cx="166254" cy="18703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C0C73516-2F70-764B-8F40-4837CE8D8F48}"/>
              </a:ext>
            </a:extLst>
          </p:cNvPr>
          <p:cNvSpPr/>
          <p:nvPr/>
        </p:nvSpPr>
        <p:spPr>
          <a:xfrm>
            <a:off x="5185062" y="2685950"/>
            <a:ext cx="166254" cy="18703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18D476FF-1669-B64B-A718-F55CEBD904D8}"/>
              </a:ext>
            </a:extLst>
          </p:cNvPr>
          <p:cNvSpPr/>
          <p:nvPr/>
        </p:nvSpPr>
        <p:spPr>
          <a:xfrm>
            <a:off x="4857748" y="2997030"/>
            <a:ext cx="166254" cy="18703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0C0401E9-EA7F-694E-8D7E-385FE13C82D5}"/>
              </a:ext>
            </a:extLst>
          </p:cNvPr>
          <p:cNvSpPr/>
          <p:nvPr/>
        </p:nvSpPr>
        <p:spPr>
          <a:xfrm>
            <a:off x="5024002" y="2366865"/>
            <a:ext cx="166254" cy="18703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FE7EC63A-5ED6-2648-9697-0ADE841A6707}"/>
              </a:ext>
            </a:extLst>
          </p:cNvPr>
          <p:cNvSpPr/>
          <p:nvPr/>
        </p:nvSpPr>
        <p:spPr>
          <a:xfrm>
            <a:off x="5507178" y="3184066"/>
            <a:ext cx="166254" cy="1870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511253D1-8D8C-7444-BE18-76CBC3734C64}"/>
              </a:ext>
            </a:extLst>
          </p:cNvPr>
          <p:cNvSpPr/>
          <p:nvPr/>
        </p:nvSpPr>
        <p:spPr>
          <a:xfrm>
            <a:off x="5590307" y="2713443"/>
            <a:ext cx="166254" cy="1870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60DA9098-19C3-1641-85FD-066765E54204}"/>
              </a:ext>
            </a:extLst>
          </p:cNvPr>
          <p:cNvSpPr/>
          <p:nvPr/>
        </p:nvSpPr>
        <p:spPr>
          <a:xfrm>
            <a:off x="5101935" y="3495795"/>
            <a:ext cx="166254" cy="1870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E41EA2E4-6736-9A4B-B6C3-56BA573CAA51}"/>
              </a:ext>
            </a:extLst>
          </p:cNvPr>
          <p:cNvSpPr/>
          <p:nvPr/>
        </p:nvSpPr>
        <p:spPr>
          <a:xfrm>
            <a:off x="5190256" y="3191425"/>
            <a:ext cx="166254" cy="1870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7" name="Прямая соединительная линия 86">
            <a:extLst>
              <a:ext uri="{FF2B5EF4-FFF2-40B4-BE49-F238E27FC236}">
                <a16:creationId xmlns:a16="http://schemas.microsoft.com/office/drawing/2014/main" id="{B0166485-76E9-8142-8656-C17FBADAB72B}"/>
              </a:ext>
            </a:extLst>
          </p:cNvPr>
          <p:cNvCxnSpPr/>
          <p:nvPr/>
        </p:nvCxnSpPr>
        <p:spPr>
          <a:xfrm>
            <a:off x="5507178" y="1743408"/>
            <a:ext cx="0" cy="242627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72F8081-F82E-054B-B4A5-BAD947B2CE14}"/>
              </a:ext>
            </a:extLst>
          </p:cNvPr>
          <p:cNvSpPr txBox="1"/>
          <p:nvPr/>
        </p:nvSpPr>
        <p:spPr>
          <a:xfrm>
            <a:off x="5517559" y="3932838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x1</a:t>
            </a:r>
            <a:endParaRPr lang="ru-RU" sz="1200" dirty="0"/>
          </a:p>
        </p:txBody>
      </p:sp>
      <p:cxnSp>
        <p:nvCxnSpPr>
          <p:cNvPr id="89" name="Прямая соединительная линия 88">
            <a:extLst>
              <a:ext uri="{FF2B5EF4-FFF2-40B4-BE49-F238E27FC236}">
                <a16:creationId xmlns:a16="http://schemas.microsoft.com/office/drawing/2014/main" id="{9E49604D-10E3-3B4D-8D3C-04D52F2BBBCE}"/>
              </a:ext>
            </a:extLst>
          </p:cNvPr>
          <p:cNvCxnSpPr>
            <a:cxnSpLocks/>
          </p:cNvCxnSpPr>
          <p:nvPr/>
        </p:nvCxnSpPr>
        <p:spPr>
          <a:xfrm flipH="1">
            <a:off x="4177142" y="2943163"/>
            <a:ext cx="1330036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2C60DF7-D1EF-394F-AD3A-1EFB149AEFFE}"/>
              </a:ext>
            </a:extLst>
          </p:cNvPr>
          <p:cNvSpPr txBox="1"/>
          <p:nvPr/>
        </p:nvSpPr>
        <p:spPr>
          <a:xfrm>
            <a:off x="3818652" y="2777205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y1</a:t>
            </a:r>
            <a:endParaRPr lang="ru-RU" sz="1200" dirty="0"/>
          </a:p>
        </p:txBody>
      </p:sp>
      <p:grpSp>
        <p:nvGrpSpPr>
          <p:cNvPr id="141" name="Группа 140">
            <a:extLst>
              <a:ext uri="{FF2B5EF4-FFF2-40B4-BE49-F238E27FC236}">
                <a16:creationId xmlns:a16="http://schemas.microsoft.com/office/drawing/2014/main" id="{06FD99FF-A88F-574D-9DB6-2C1D04C26639}"/>
              </a:ext>
            </a:extLst>
          </p:cNvPr>
          <p:cNvGrpSpPr/>
          <p:nvPr/>
        </p:nvGrpSpPr>
        <p:grpSpPr>
          <a:xfrm>
            <a:off x="4130387" y="4568428"/>
            <a:ext cx="2293149" cy="1716092"/>
            <a:chOff x="4130387" y="4568428"/>
            <a:chExt cx="2293149" cy="171609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2080E9E-4F59-9347-B9DC-420EC146227C}"/>
                </a:ext>
              </a:extLst>
            </p:cNvPr>
            <p:cNvSpPr txBox="1"/>
            <p:nvPr/>
          </p:nvSpPr>
          <p:spPr>
            <a:xfrm>
              <a:off x="5013609" y="4568428"/>
              <a:ext cx="98713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x &lt; x</a:t>
              </a:r>
              <a:r>
                <a:rPr lang="ru-RU" sz="14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87B4435-8E03-244B-87BD-990F5DF065F2}"/>
                </a:ext>
              </a:extLst>
            </p:cNvPr>
            <p:cNvSpPr txBox="1"/>
            <p:nvPr/>
          </p:nvSpPr>
          <p:spPr>
            <a:xfrm>
              <a:off x="4597976" y="5271533"/>
              <a:ext cx="74686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y &lt; y1</a:t>
              </a:r>
              <a:endParaRPr lang="ru-RU" sz="14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5ED1F8C-9EAB-EE4E-94F9-B3CB634FD329}"/>
                </a:ext>
              </a:extLst>
            </p:cNvPr>
            <p:cNvSpPr txBox="1"/>
            <p:nvPr/>
          </p:nvSpPr>
          <p:spPr>
            <a:xfrm>
              <a:off x="5436399" y="5259361"/>
              <a:ext cx="98713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/>
                <a:t>красные</a:t>
              </a:r>
            </a:p>
          </p:txBody>
        </p:sp>
        <p:cxnSp>
          <p:nvCxnSpPr>
            <p:cNvPr id="74" name="Прямая со стрелкой 73">
              <a:extLst>
                <a:ext uri="{FF2B5EF4-FFF2-40B4-BE49-F238E27FC236}">
                  <a16:creationId xmlns:a16="http://schemas.microsoft.com/office/drawing/2014/main" id="{2377C94E-037F-584D-B8CF-E911EC54D352}"/>
                </a:ext>
              </a:extLst>
            </p:cNvPr>
            <p:cNvCxnSpPr>
              <a:cxnSpLocks/>
              <a:stCxn id="71" idx="2"/>
              <a:endCxn id="72" idx="0"/>
            </p:cNvCxnSpPr>
            <p:nvPr/>
          </p:nvCxnSpPr>
          <p:spPr>
            <a:xfrm flipH="1">
              <a:off x="4971410" y="4876205"/>
              <a:ext cx="535768" cy="3953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 стрелкой 74">
              <a:extLst>
                <a:ext uri="{FF2B5EF4-FFF2-40B4-BE49-F238E27FC236}">
                  <a16:creationId xmlns:a16="http://schemas.microsoft.com/office/drawing/2014/main" id="{36B19586-9492-234A-BABD-8BFD622BB37E}"/>
                </a:ext>
              </a:extLst>
            </p:cNvPr>
            <p:cNvCxnSpPr>
              <a:cxnSpLocks/>
              <a:stCxn id="71" idx="2"/>
              <a:endCxn id="73" idx="0"/>
            </p:cNvCxnSpPr>
            <p:nvPr/>
          </p:nvCxnSpPr>
          <p:spPr>
            <a:xfrm>
              <a:off x="5507178" y="4876205"/>
              <a:ext cx="422790" cy="3831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D88ED34-22B4-244D-BD3A-930D9CA1910A}"/>
                </a:ext>
              </a:extLst>
            </p:cNvPr>
            <p:cNvSpPr txBox="1"/>
            <p:nvPr/>
          </p:nvSpPr>
          <p:spPr>
            <a:xfrm>
              <a:off x="4130387" y="5976743"/>
              <a:ext cx="98713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/>
                <a:t>красные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48EF5E2-BC55-5144-981A-87EA9667CFE2}"/>
                </a:ext>
              </a:extLst>
            </p:cNvPr>
            <p:cNvSpPr txBox="1"/>
            <p:nvPr/>
          </p:nvSpPr>
          <p:spPr>
            <a:xfrm>
              <a:off x="5253879" y="5968157"/>
              <a:ext cx="74686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/>
                <a:t>синие</a:t>
              </a:r>
            </a:p>
          </p:txBody>
        </p:sp>
        <p:cxnSp>
          <p:nvCxnSpPr>
            <p:cNvPr id="97" name="Прямая со стрелкой 96">
              <a:extLst>
                <a:ext uri="{FF2B5EF4-FFF2-40B4-BE49-F238E27FC236}">
                  <a16:creationId xmlns:a16="http://schemas.microsoft.com/office/drawing/2014/main" id="{92AEE8FB-9B84-8F4B-B6E4-D79A48FF78D0}"/>
                </a:ext>
              </a:extLst>
            </p:cNvPr>
            <p:cNvCxnSpPr>
              <a:cxnSpLocks/>
              <a:stCxn id="72" idx="2"/>
              <a:endCxn id="96" idx="0"/>
            </p:cNvCxnSpPr>
            <p:nvPr/>
          </p:nvCxnSpPr>
          <p:spPr>
            <a:xfrm>
              <a:off x="4971410" y="5579310"/>
              <a:ext cx="655903" cy="3888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Прямая со стрелкой 99">
              <a:extLst>
                <a:ext uri="{FF2B5EF4-FFF2-40B4-BE49-F238E27FC236}">
                  <a16:creationId xmlns:a16="http://schemas.microsoft.com/office/drawing/2014/main" id="{A08CEA5C-1D76-444B-973F-4A5EC7E01676}"/>
                </a:ext>
              </a:extLst>
            </p:cNvPr>
            <p:cNvCxnSpPr>
              <a:cxnSpLocks/>
              <a:stCxn id="72" idx="2"/>
              <a:endCxn id="95" idx="0"/>
            </p:cNvCxnSpPr>
            <p:nvPr/>
          </p:nvCxnSpPr>
          <p:spPr>
            <a:xfrm flipH="1">
              <a:off x="4623956" y="5579310"/>
              <a:ext cx="347454" cy="3974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Прямая со стрелкой 110">
            <a:extLst>
              <a:ext uri="{FF2B5EF4-FFF2-40B4-BE49-F238E27FC236}">
                <a16:creationId xmlns:a16="http://schemas.microsoft.com/office/drawing/2014/main" id="{0F2E8575-3789-7044-85E8-83D07FD0C75C}"/>
              </a:ext>
            </a:extLst>
          </p:cNvPr>
          <p:cNvCxnSpPr>
            <a:cxnSpLocks/>
          </p:cNvCxnSpPr>
          <p:nvPr/>
        </p:nvCxnSpPr>
        <p:spPr>
          <a:xfrm flipV="1">
            <a:off x="7557435" y="2046171"/>
            <a:ext cx="0" cy="179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Прямая со стрелкой 111">
            <a:extLst>
              <a:ext uri="{FF2B5EF4-FFF2-40B4-BE49-F238E27FC236}">
                <a16:creationId xmlns:a16="http://schemas.microsoft.com/office/drawing/2014/main" id="{39525F8B-0BE6-6144-A935-BFF9FF075040}"/>
              </a:ext>
            </a:extLst>
          </p:cNvPr>
          <p:cNvCxnSpPr>
            <a:cxnSpLocks/>
          </p:cNvCxnSpPr>
          <p:nvPr/>
        </p:nvCxnSpPr>
        <p:spPr>
          <a:xfrm>
            <a:off x="7557435" y="3843799"/>
            <a:ext cx="19638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Овал 112">
            <a:extLst>
              <a:ext uri="{FF2B5EF4-FFF2-40B4-BE49-F238E27FC236}">
                <a16:creationId xmlns:a16="http://schemas.microsoft.com/office/drawing/2014/main" id="{2E99ACAB-F089-B043-963D-E4C6A3B07161}"/>
              </a:ext>
            </a:extLst>
          </p:cNvPr>
          <p:cNvSpPr/>
          <p:nvPr/>
        </p:nvSpPr>
        <p:spPr>
          <a:xfrm>
            <a:off x="7962681" y="2559006"/>
            <a:ext cx="166254" cy="18703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Овал 113">
            <a:extLst>
              <a:ext uri="{FF2B5EF4-FFF2-40B4-BE49-F238E27FC236}">
                <a16:creationId xmlns:a16="http://schemas.microsoft.com/office/drawing/2014/main" id="{1C5ACC0D-532F-8D4D-B417-CF259692D876}"/>
              </a:ext>
            </a:extLst>
          </p:cNvPr>
          <p:cNvSpPr/>
          <p:nvPr/>
        </p:nvSpPr>
        <p:spPr>
          <a:xfrm>
            <a:off x="8451053" y="2625031"/>
            <a:ext cx="166254" cy="18703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3701E1F8-D485-FA41-9515-317B87D74F59}"/>
              </a:ext>
            </a:extLst>
          </p:cNvPr>
          <p:cNvSpPr/>
          <p:nvPr/>
        </p:nvSpPr>
        <p:spPr>
          <a:xfrm>
            <a:off x="8123739" y="2936111"/>
            <a:ext cx="166254" cy="18703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Овал 115">
            <a:extLst>
              <a:ext uri="{FF2B5EF4-FFF2-40B4-BE49-F238E27FC236}">
                <a16:creationId xmlns:a16="http://schemas.microsoft.com/office/drawing/2014/main" id="{A4641315-A44D-934C-9DF2-C4591E47AEA1}"/>
              </a:ext>
            </a:extLst>
          </p:cNvPr>
          <p:cNvSpPr/>
          <p:nvPr/>
        </p:nvSpPr>
        <p:spPr>
          <a:xfrm>
            <a:off x="8289993" y="2305946"/>
            <a:ext cx="166254" cy="18703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7" name="Овал 116">
            <a:extLst>
              <a:ext uri="{FF2B5EF4-FFF2-40B4-BE49-F238E27FC236}">
                <a16:creationId xmlns:a16="http://schemas.microsoft.com/office/drawing/2014/main" id="{6EBD774F-0B0B-2247-8C9E-7872DF649C23}"/>
              </a:ext>
            </a:extLst>
          </p:cNvPr>
          <p:cNvSpPr/>
          <p:nvPr/>
        </p:nvSpPr>
        <p:spPr>
          <a:xfrm>
            <a:off x="8773169" y="3123147"/>
            <a:ext cx="166254" cy="1870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470FF688-8F83-614F-8844-B698C6C27970}"/>
              </a:ext>
            </a:extLst>
          </p:cNvPr>
          <p:cNvSpPr/>
          <p:nvPr/>
        </p:nvSpPr>
        <p:spPr>
          <a:xfrm>
            <a:off x="8856298" y="2652524"/>
            <a:ext cx="166254" cy="1870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9" name="Овал 118">
            <a:extLst>
              <a:ext uri="{FF2B5EF4-FFF2-40B4-BE49-F238E27FC236}">
                <a16:creationId xmlns:a16="http://schemas.microsoft.com/office/drawing/2014/main" id="{834968DB-3405-014C-89BD-897AECF25296}"/>
              </a:ext>
            </a:extLst>
          </p:cNvPr>
          <p:cNvSpPr/>
          <p:nvPr/>
        </p:nvSpPr>
        <p:spPr>
          <a:xfrm>
            <a:off x="8367926" y="3434876"/>
            <a:ext cx="166254" cy="1870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0" name="Овал 119">
            <a:extLst>
              <a:ext uri="{FF2B5EF4-FFF2-40B4-BE49-F238E27FC236}">
                <a16:creationId xmlns:a16="http://schemas.microsoft.com/office/drawing/2014/main" id="{10A0527E-4ABF-FD4F-A8F5-857F8BE62C54}"/>
              </a:ext>
            </a:extLst>
          </p:cNvPr>
          <p:cNvSpPr/>
          <p:nvPr/>
        </p:nvSpPr>
        <p:spPr>
          <a:xfrm>
            <a:off x="8456247" y="3130506"/>
            <a:ext cx="166254" cy="1870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7" name="Прямая соединительная линия 106">
            <a:extLst>
              <a:ext uri="{FF2B5EF4-FFF2-40B4-BE49-F238E27FC236}">
                <a16:creationId xmlns:a16="http://schemas.microsoft.com/office/drawing/2014/main" id="{0E4E0EFF-5A54-1F4D-897A-2432A7181385}"/>
              </a:ext>
            </a:extLst>
          </p:cNvPr>
          <p:cNvCxnSpPr/>
          <p:nvPr/>
        </p:nvCxnSpPr>
        <p:spPr>
          <a:xfrm>
            <a:off x="8773169" y="1682489"/>
            <a:ext cx="0" cy="242627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B11F7295-F799-D748-9EA0-21FA17990453}"/>
              </a:ext>
            </a:extLst>
          </p:cNvPr>
          <p:cNvSpPr txBox="1"/>
          <p:nvPr/>
        </p:nvSpPr>
        <p:spPr>
          <a:xfrm>
            <a:off x="8783550" y="387191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x1</a:t>
            </a:r>
            <a:endParaRPr lang="ru-RU" sz="1200" dirty="0"/>
          </a:p>
        </p:txBody>
      </p:sp>
      <p:cxnSp>
        <p:nvCxnSpPr>
          <p:cNvPr id="109" name="Прямая соединительная линия 108">
            <a:extLst>
              <a:ext uri="{FF2B5EF4-FFF2-40B4-BE49-F238E27FC236}">
                <a16:creationId xmlns:a16="http://schemas.microsoft.com/office/drawing/2014/main" id="{3E7A2CCD-7C74-A941-B871-592E7CF1A5FE}"/>
              </a:ext>
            </a:extLst>
          </p:cNvPr>
          <p:cNvCxnSpPr>
            <a:cxnSpLocks/>
          </p:cNvCxnSpPr>
          <p:nvPr/>
        </p:nvCxnSpPr>
        <p:spPr>
          <a:xfrm flipH="1">
            <a:off x="7443133" y="2882244"/>
            <a:ext cx="1330036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7CA09EF-EF9C-F34F-91F7-546B61FE889F}"/>
              </a:ext>
            </a:extLst>
          </p:cNvPr>
          <p:cNvSpPr txBox="1"/>
          <p:nvPr/>
        </p:nvSpPr>
        <p:spPr>
          <a:xfrm>
            <a:off x="7084643" y="2716286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y1</a:t>
            </a:r>
            <a:endParaRPr lang="ru-RU" sz="1200" dirty="0"/>
          </a:p>
        </p:txBody>
      </p:sp>
      <p:cxnSp>
        <p:nvCxnSpPr>
          <p:cNvPr id="122" name="Прямая соединительная линия 121">
            <a:extLst>
              <a:ext uri="{FF2B5EF4-FFF2-40B4-BE49-F238E27FC236}">
                <a16:creationId xmlns:a16="http://schemas.microsoft.com/office/drawing/2014/main" id="{C91E8288-78D2-234E-B26E-F6F890EA1B45}"/>
              </a:ext>
            </a:extLst>
          </p:cNvPr>
          <p:cNvCxnSpPr/>
          <p:nvPr/>
        </p:nvCxnSpPr>
        <p:spPr>
          <a:xfrm>
            <a:off x="8350388" y="2882244"/>
            <a:ext cx="0" cy="107556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Прямоугольник 122">
            <a:extLst>
              <a:ext uri="{FF2B5EF4-FFF2-40B4-BE49-F238E27FC236}">
                <a16:creationId xmlns:a16="http://schemas.microsoft.com/office/drawing/2014/main" id="{9EC289C5-16C8-B449-9349-3F278D98ACE4}"/>
              </a:ext>
            </a:extLst>
          </p:cNvPr>
          <p:cNvSpPr/>
          <p:nvPr/>
        </p:nvSpPr>
        <p:spPr>
          <a:xfrm>
            <a:off x="8008654" y="3871919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x2</a:t>
            </a:r>
            <a:endParaRPr lang="ru-RU" sz="1400" dirty="0"/>
          </a:p>
        </p:txBody>
      </p:sp>
      <p:grpSp>
        <p:nvGrpSpPr>
          <p:cNvPr id="142" name="Группа 141">
            <a:extLst>
              <a:ext uri="{FF2B5EF4-FFF2-40B4-BE49-F238E27FC236}">
                <a16:creationId xmlns:a16="http://schemas.microsoft.com/office/drawing/2014/main" id="{51ED703D-99CA-1A48-B8F7-289526FB5DB2}"/>
              </a:ext>
            </a:extLst>
          </p:cNvPr>
          <p:cNvGrpSpPr/>
          <p:nvPr/>
        </p:nvGrpSpPr>
        <p:grpSpPr>
          <a:xfrm>
            <a:off x="7341776" y="4502872"/>
            <a:ext cx="2610751" cy="2355128"/>
            <a:chOff x="7341776" y="4502872"/>
            <a:chExt cx="2610751" cy="235512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EDADBAC-552E-A24D-A0D7-B48672B8C9D4}"/>
                </a:ext>
              </a:extLst>
            </p:cNvPr>
            <p:cNvSpPr txBox="1"/>
            <p:nvPr/>
          </p:nvSpPr>
          <p:spPr>
            <a:xfrm>
              <a:off x="8542600" y="4502872"/>
              <a:ext cx="98713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x &lt; x</a:t>
              </a:r>
              <a:r>
                <a:rPr lang="ru-RU" sz="1400" dirty="0"/>
                <a:t>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C912FF5-69FE-3C46-9516-7491FF546ED1}"/>
                </a:ext>
              </a:extLst>
            </p:cNvPr>
            <p:cNvSpPr txBox="1"/>
            <p:nvPr/>
          </p:nvSpPr>
          <p:spPr>
            <a:xfrm>
              <a:off x="8126967" y="5205977"/>
              <a:ext cx="74686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y &lt; y1</a:t>
              </a:r>
              <a:endParaRPr lang="ru-RU" sz="1400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91FC506-3915-3741-94FD-85F0F579A87C}"/>
                </a:ext>
              </a:extLst>
            </p:cNvPr>
            <p:cNvSpPr txBox="1"/>
            <p:nvPr/>
          </p:nvSpPr>
          <p:spPr>
            <a:xfrm>
              <a:off x="8965390" y="5193805"/>
              <a:ext cx="98713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/>
                <a:t>красные</a:t>
              </a:r>
            </a:p>
          </p:txBody>
        </p:sp>
        <p:cxnSp>
          <p:nvCxnSpPr>
            <p:cNvPr id="127" name="Прямая со стрелкой 126">
              <a:extLst>
                <a:ext uri="{FF2B5EF4-FFF2-40B4-BE49-F238E27FC236}">
                  <a16:creationId xmlns:a16="http://schemas.microsoft.com/office/drawing/2014/main" id="{55EF7A3A-F6B7-3F47-AEFD-7F2697DBFE6A}"/>
                </a:ext>
              </a:extLst>
            </p:cNvPr>
            <p:cNvCxnSpPr>
              <a:cxnSpLocks/>
              <a:stCxn id="124" idx="2"/>
              <a:endCxn id="125" idx="0"/>
            </p:cNvCxnSpPr>
            <p:nvPr/>
          </p:nvCxnSpPr>
          <p:spPr>
            <a:xfrm flipH="1">
              <a:off x="8500401" y="4810649"/>
              <a:ext cx="535768" cy="3953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Прямая со стрелкой 127">
              <a:extLst>
                <a:ext uri="{FF2B5EF4-FFF2-40B4-BE49-F238E27FC236}">
                  <a16:creationId xmlns:a16="http://schemas.microsoft.com/office/drawing/2014/main" id="{F0796A8A-A915-2847-95F6-3C006AAB65CC}"/>
                </a:ext>
              </a:extLst>
            </p:cNvPr>
            <p:cNvCxnSpPr>
              <a:cxnSpLocks/>
              <a:stCxn id="124" idx="2"/>
              <a:endCxn id="126" idx="0"/>
            </p:cNvCxnSpPr>
            <p:nvPr/>
          </p:nvCxnSpPr>
          <p:spPr>
            <a:xfrm>
              <a:off x="9036169" y="4810649"/>
              <a:ext cx="422790" cy="3831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FA68541-DA54-A24A-9C5C-331BEDDCCF0F}"/>
                </a:ext>
              </a:extLst>
            </p:cNvPr>
            <p:cNvSpPr txBox="1"/>
            <p:nvPr/>
          </p:nvSpPr>
          <p:spPr>
            <a:xfrm>
              <a:off x="7659378" y="5911187"/>
              <a:ext cx="98713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x &lt; x2</a:t>
              </a:r>
              <a:endParaRPr lang="ru-RU" sz="14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BB028F5-384E-B442-8362-C95D68BAF9AA}"/>
                </a:ext>
              </a:extLst>
            </p:cNvPr>
            <p:cNvSpPr txBox="1"/>
            <p:nvPr/>
          </p:nvSpPr>
          <p:spPr>
            <a:xfrm>
              <a:off x="8782870" y="5902601"/>
              <a:ext cx="74686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/>
                <a:t>синие</a:t>
              </a:r>
            </a:p>
          </p:txBody>
        </p:sp>
        <p:cxnSp>
          <p:nvCxnSpPr>
            <p:cNvPr id="131" name="Прямая со стрелкой 130">
              <a:extLst>
                <a:ext uri="{FF2B5EF4-FFF2-40B4-BE49-F238E27FC236}">
                  <a16:creationId xmlns:a16="http://schemas.microsoft.com/office/drawing/2014/main" id="{36B93004-5CCE-8041-8EB4-F2989B677124}"/>
                </a:ext>
              </a:extLst>
            </p:cNvPr>
            <p:cNvCxnSpPr>
              <a:cxnSpLocks/>
              <a:stCxn id="125" idx="2"/>
              <a:endCxn id="130" idx="0"/>
            </p:cNvCxnSpPr>
            <p:nvPr/>
          </p:nvCxnSpPr>
          <p:spPr>
            <a:xfrm>
              <a:off x="8500401" y="5513754"/>
              <a:ext cx="655903" cy="3888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Прямая со стрелкой 131">
              <a:extLst>
                <a:ext uri="{FF2B5EF4-FFF2-40B4-BE49-F238E27FC236}">
                  <a16:creationId xmlns:a16="http://schemas.microsoft.com/office/drawing/2014/main" id="{5A12D831-0B82-3C4A-85A2-B38E4A32AA3E}"/>
                </a:ext>
              </a:extLst>
            </p:cNvPr>
            <p:cNvCxnSpPr>
              <a:cxnSpLocks/>
              <a:stCxn id="125" idx="2"/>
              <a:endCxn id="129" idx="0"/>
            </p:cNvCxnSpPr>
            <p:nvPr/>
          </p:nvCxnSpPr>
          <p:spPr>
            <a:xfrm flipH="1">
              <a:off x="8152947" y="5513754"/>
              <a:ext cx="347454" cy="3974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AA2E001-4B98-2B48-B62B-058A0BEFFC90}"/>
                </a:ext>
              </a:extLst>
            </p:cNvPr>
            <p:cNvSpPr txBox="1"/>
            <p:nvPr/>
          </p:nvSpPr>
          <p:spPr>
            <a:xfrm>
              <a:off x="7341776" y="6544055"/>
              <a:ext cx="74686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/>
                <a:t>синие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359221-5AD3-C943-8C07-711D259D9BFF}"/>
                </a:ext>
              </a:extLst>
            </p:cNvPr>
            <p:cNvSpPr txBox="1"/>
            <p:nvPr/>
          </p:nvSpPr>
          <p:spPr>
            <a:xfrm>
              <a:off x="8289301" y="6550223"/>
              <a:ext cx="98713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/>
                <a:t>красные</a:t>
              </a:r>
            </a:p>
          </p:txBody>
        </p:sp>
        <p:cxnSp>
          <p:nvCxnSpPr>
            <p:cNvPr id="135" name="Прямая со стрелкой 134">
              <a:extLst>
                <a:ext uri="{FF2B5EF4-FFF2-40B4-BE49-F238E27FC236}">
                  <a16:creationId xmlns:a16="http://schemas.microsoft.com/office/drawing/2014/main" id="{54C7CB60-B1D0-4744-A54A-57A3492AED00}"/>
                </a:ext>
              </a:extLst>
            </p:cNvPr>
            <p:cNvCxnSpPr>
              <a:cxnSpLocks/>
              <a:stCxn id="129" idx="2"/>
              <a:endCxn id="133" idx="0"/>
            </p:cNvCxnSpPr>
            <p:nvPr/>
          </p:nvCxnSpPr>
          <p:spPr>
            <a:xfrm flipH="1">
              <a:off x="7715210" y="6218964"/>
              <a:ext cx="437737" cy="3250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Прямая со стрелкой 137">
              <a:extLst>
                <a:ext uri="{FF2B5EF4-FFF2-40B4-BE49-F238E27FC236}">
                  <a16:creationId xmlns:a16="http://schemas.microsoft.com/office/drawing/2014/main" id="{47726AB5-5653-CB41-8015-0849CEDDD3F2}"/>
                </a:ext>
              </a:extLst>
            </p:cNvPr>
            <p:cNvCxnSpPr>
              <a:cxnSpLocks/>
              <a:stCxn id="129" idx="2"/>
              <a:endCxn id="134" idx="0"/>
            </p:cNvCxnSpPr>
            <p:nvPr/>
          </p:nvCxnSpPr>
          <p:spPr>
            <a:xfrm>
              <a:off x="8152947" y="6218964"/>
              <a:ext cx="629923" cy="3312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1041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E3F4B5-75CA-6BBA-0F5D-E65AC0369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FC8E1C-7309-D940-264C-EF93BECFA164}"/>
                  </a:ext>
                </a:extLst>
              </p:cNvPr>
              <p:cNvSpPr txBox="1"/>
              <p:nvPr/>
            </p:nvSpPr>
            <p:spPr>
              <a:xfrm>
                <a:off x="7401337" y="612744"/>
                <a:ext cx="3975653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600" dirty="0"/>
                  <a:t> - заданный функционал качества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1600" dirty="0"/>
                  <a:t> – обучающая выборка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1600" dirty="0"/>
                  <a:t> – номер признака / атрибута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sz="1600" dirty="0"/>
                  <a:t> – пороговое значение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FC8E1C-7309-D940-264C-EF93BECFA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337" y="612744"/>
                <a:ext cx="3975653" cy="1077218"/>
              </a:xfrm>
              <a:prstGeom prst="rect">
                <a:avLst/>
              </a:prstGeom>
              <a:blipFill>
                <a:blip r:embed="rId2"/>
                <a:stretch>
                  <a:fillRect t="-1176" b="-70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кругленный прямоугольник 5">
                <a:extLst>
                  <a:ext uri="{FF2B5EF4-FFF2-40B4-BE49-F238E27FC236}">
                    <a16:creationId xmlns:a16="http://schemas.microsoft.com/office/drawing/2014/main" id="{55733A57-377A-E1DA-5974-3E0921B78B05}"/>
                  </a:ext>
                </a:extLst>
              </p:cNvPr>
              <p:cNvSpPr/>
              <p:nvPr/>
            </p:nvSpPr>
            <p:spPr>
              <a:xfrm>
                <a:off x="7692066" y="2559969"/>
                <a:ext cx="2792897" cy="5690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a:fld id="{825F15A7-03F4-43D7-82C5-3E23DA2F108C}" type="mathplaceholder">
                        <a:rPr lang="ru-RU" sz="1800" b="0" i="1" smtClean="0">
                          <a:latin typeface="Cambria Math" panose="02040503050406030204" pitchFamily="18" charset="0"/>
                        </a:rPr>
                        <a:t>.</a:t>
                      </a:fl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Скругленный прямоугольник 5">
                <a:extLst>
                  <a:ext uri="{FF2B5EF4-FFF2-40B4-BE49-F238E27FC236}">
                    <a16:creationId xmlns:a16="http://schemas.microsoft.com/office/drawing/2014/main" id="{55733A57-377A-E1DA-5974-3E0921B78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066" y="2559969"/>
                <a:ext cx="2792897" cy="5690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B0F7F6D2-AC29-EF81-79E3-7CBE0205202E}"/>
              </a:ext>
            </a:extLst>
          </p:cNvPr>
          <p:cNvSpPr/>
          <p:nvPr/>
        </p:nvSpPr>
        <p:spPr>
          <a:xfrm>
            <a:off x="7582736" y="3973285"/>
            <a:ext cx="1434545" cy="4113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347A0D1D-EC8E-8358-D566-124E0C7FE9D1}"/>
              </a:ext>
            </a:extLst>
          </p:cNvPr>
          <p:cNvSpPr/>
          <p:nvPr/>
        </p:nvSpPr>
        <p:spPr>
          <a:xfrm>
            <a:off x="9438042" y="3967578"/>
            <a:ext cx="1258955" cy="4113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78C7F2DB-F306-15F6-8A80-31D58CB5B45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8300009" y="3128997"/>
            <a:ext cx="788506" cy="84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82B75F04-7304-A17F-B9DA-A99F6317A9C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9088515" y="3128997"/>
            <a:ext cx="979005" cy="838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268F5C-165C-C008-2384-C30706224ECB}"/>
                  </a:ext>
                </a:extLst>
              </p:cNvPr>
              <p:cNvSpPr txBox="1"/>
              <p:nvPr/>
            </p:nvSpPr>
            <p:spPr>
              <a:xfrm>
                <a:off x="746262" y="2275104"/>
                <a:ext cx="5547693" cy="899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>
                  <a:defRPr sz="1600"/>
                </a:lvl1pPr>
              </a:lstStyle>
              <a:p>
                <a:r>
                  <a:rPr lang="ru-RU" dirty="0"/>
                  <a:t>Находим наилучшее разбиение выборки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на две части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с точки зрения заданного функционала качества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268F5C-165C-C008-2384-C30706224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62" y="2275104"/>
                <a:ext cx="5547693" cy="899221"/>
              </a:xfrm>
              <a:prstGeom prst="rect">
                <a:avLst/>
              </a:prstGeom>
              <a:blipFill>
                <a:blip r:embed="rId4"/>
                <a:stretch>
                  <a:fillRect l="-457" t="-2778" b="-4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288256-80B2-ECCD-A7B3-6638E42FD726}"/>
                  </a:ext>
                </a:extLst>
              </p:cNvPr>
              <p:cNvSpPr txBox="1"/>
              <p:nvPr/>
            </p:nvSpPr>
            <p:spPr>
              <a:xfrm>
                <a:off x="6544924" y="3368635"/>
                <a:ext cx="2445027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288256-80B2-ECCD-A7B3-6638E42FD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924" y="3368635"/>
                <a:ext cx="2445027" cy="411395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970962A-B9AC-6D08-3634-D43C19FCF404}"/>
                  </a:ext>
                </a:extLst>
              </p:cNvPr>
              <p:cNvSpPr txBox="1"/>
              <p:nvPr/>
            </p:nvSpPr>
            <p:spPr>
              <a:xfrm>
                <a:off x="9389163" y="3329422"/>
                <a:ext cx="2663686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970962A-B9AC-6D08-3634-D43C19FCF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163" y="3329422"/>
                <a:ext cx="2663686" cy="411395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вал 24">
            <a:extLst>
              <a:ext uri="{FF2B5EF4-FFF2-40B4-BE49-F238E27FC236}">
                <a16:creationId xmlns:a16="http://schemas.microsoft.com/office/drawing/2014/main" id="{3F7B409D-1335-38E1-26E2-B8ED8AC909FE}"/>
              </a:ext>
            </a:extLst>
          </p:cNvPr>
          <p:cNvSpPr/>
          <p:nvPr/>
        </p:nvSpPr>
        <p:spPr>
          <a:xfrm>
            <a:off x="8891388" y="2984610"/>
            <a:ext cx="407504" cy="3776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E3A6AD2-E06D-7353-9CBE-034C6426D4AA}"/>
              </a:ext>
            </a:extLst>
          </p:cNvPr>
          <p:cNvSpPr/>
          <p:nvPr/>
        </p:nvSpPr>
        <p:spPr>
          <a:xfrm>
            <a:off x="268356" y="2516470"/>
            <a:ext cx="407504" cy="3776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ACCAA14A-8FC1-4E80-15B5-A52B1A32DFDE}"/>
              </a:ext>
            </a:extLst>
          </p:cNvPr>
          <p:cNvSpPr/>
          <p:nvPr/>
        </p:nvSpPr>
        <p:spPr>
          <a:xfrm>
            <a:off x="268356" y="3457699"/>
            <a:ext cx="407504" cy="3776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2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5FA372-8A6C-6D90-25F4-A59C144ACABB}"/>
                  </a:ext>
                </a:extLst>
              </p:cNvPr>
              <p:cNvSpPr txBox="1"/>
              <p:nvPr/>
            </p:nvSpPr>
            <p:spPr>
              <a:xfrm>
                <a:off x="723896" y="3385775"/>
                <a:ext cx="5547693" cy="622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/>
                  <a:t>Найдя наилучшие значения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1600" dirty="0"/>
                  <a:t> и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sz="1600" dirty="0"/>
                  <a:t>, создаем вершину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sz="1600" dirty="0"/>
                  <a:t>, которой ставим в соответствие функцию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600" dirty="0"/>
                  <a:t>.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5FA372-8A6C-6D90-25F4-A59C144AC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96" y="3385775"/>
                <a:ext cx="5547693" cy="622222"/>
              </a:xfrm>
              <a:prstGeom prst="rect">
                <a:avLst/>
              </a:prstGeom>
              <a:blipFill>
                <a:blip r:embed="rId7"/>
                <a:stretch>
                  <a:fillRect l="-686" t="-2000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Овал 28">
            <a:extLst>
              <a:ext uri="{FF2B5EF4-FFF2-40B4-BE49-F238E27FC236}">
                <a16:creationId xmlns:a16="http://schemas.microsoft.com/office/drawing/2014/main" id="{9667C8B5-DA7D-C7BB-88A9-7B3BD3CA9205}"/>
              </a:ext>
            </a:extLst>
          </p:cNvPr>
          <p:cNvSpPr/>
          <p:nvPr/>
        </p:nvSpPr>
        <p:spPr>
          <a:xfrm>
            <a:off x="7501565" y="2705477"/>
            <a:ext cx="407504" cy="3776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60D49D24-6491-E7A7-0384-D23601867E8D}"/>
              </a:ext>
            </a:extLst>
          </p:cNvPr>
          <p:cNvSpPr/>
          <p:nvPr/>
        </p:nvSpPr>
        <p:spPr>
          <a:xfrm>
            <a:off x="272489" y="4317815"/>
            <a:ext cx="407504" cy="3776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2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196A1DB-2F3E-430B-87CC-71FAF131B866}"/>
                  </a:ext>
                </a:extLst>
              </p:cNvPr>
              <p:cNvSpPr txBox="1"/>
              <p:nvPr/>
            </p:nvSpPr>
            <p:spPr>
              <a:xfrm>
                <a:off x="758684" y="4219447"/>
                <a:ext cx="554769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>
                  <a:defRPr sz="1600"/>
                </a:lvl1pPr>
              </a:lstStyle>
              <a:p>
                <a:r>
                  <a:rPr lang="ru-RU" dirty="0"/>
                  <a:t>Для каждой из </a:t>
                </a:r>
                <a:r>
                  <a:rPr lang="ru-RU" dirty="0" err="1"/>
                  <a:t>подвыборок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рекурсивно повторяем шаги 1-2 пока не будет выполнено условие останова.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196A1DB-2F3E-430B-87CC-71FAF131B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84" y="4219447"/>
                <a:ext cx="5547693" cy="584775"/>
              </a:xfrm>
              <a:prstGeom prst="rect">
                <a:avLst/>
              </a:prstGeom>
              <a:blipFill>
                <a:blip r:embed="rId8"/>
                <a:stretch>
                  <a:fillRect l="-457" t="-4255" b="-1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Овал 37">
            <a:extLst>
              <a:ext uri="{FF2B5EF4-FFF2-40B4-BE49-F238E27FC236}">
                <a16:creationId xmlns:a16="http://schemas.microsoft.com/office/drawing/2014/main" id="{C171DD6B-CD8A-EAC9-40D1-D4F196BC0614}"/>
              </a:ext>
            </a:extLst>
          </p:cNvPr>
          <p:cNvSpPr/>
          <p:nvPr/>
        </p:nvSpPr>
        <p:spPr>
          <a:xfrm>
            <a:off x="316392" y="5070200"/>
            <a:ext cx="407504" cy="3776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2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F645C7E-3487-B1C6-07F9-37A9A54A9103}"/>
                  </a:ext>
                </a:extLst>
              </p:cNvPr>
              <p:cNvSpPr txBox="1"/>
              <p:nvPr/>
            </p:nvSpPr>
            <p:spPr>
              <a:xfrm>
                <a:off x="758685" y="4939541"/>
                <a:ext cx="5758072" cy="1261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>
                  <a:defRPr sz="1600"/>
                </a:lvl1pPr>
              </a:lstStyle>
              <a:p>
                <a:r>
                  <a:rPr lang="ru-RU" dirty="0"/>
                  <a:t>Если условие останова выполнено, рекурсия прекращается, текущая вершина объявляется листом. Листу ставится в соответствие ответ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ru-R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ru-RU" sz="1800" dirty="0">
                  <a:ea typeface="Cambria Math" panose="02040503050406030204" pitchFamily="18" charset="0"/>
                </a:endParaRPr>
              </a:p>
              <a:p>
                <a:r>
                  <a:rPr lang="ru-RU" sz="1400" b="0" dirty="0">
                    <a:ea typeface="Cambria Math" panose="02040503050406030204" pitchFamily="18" charset="0"/>
                  </a:rPr>
                  <a:t>- классификация – вероятность, равная доле экземпляров класса в листе.</a:t>
                </a:r>
              </a:p>
              <a:p>
                <a:r>
                  <a:rPr lang="ru-RU" sz="1400" dirty="0">
                    <a:ea typeface="Cambria Math" panose="02040503050406030204" pitchFamily="18" charset="0"/>
                  </a:rPr>
                  <a:t>- регрессия – среднее (медиана) целевой переменной экземпляров в листе.</a:t>
                </a:r>
                <a:endParaRPr lang="en-US" sz="1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F645C7E-3487-B1C6-07F9-37A9A54A9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85" y="4939541"/>
                <a:ext cx="5758072" cy="1261884"/>
              </a:xfrm>
              <a:prstGeom prst="rect">
                <a:avLst/>
              </a:prstGeom>
              <a:blipFill>
                <a:blip r:embed="rId9"/>
                <a:stretch>
                  <a:fillRect l="-440" t="-990" b="-39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Овал 43">
            <a:extLst>
              <a:ext uri="{FF2B5EF4-FFF2-40B4-BE49-F238E27FC236}">
                <a16:creationId xmlns:a16="http://schemas.microsoft.com/office/drawing/2014/main" id="{68433145-A5C1-BCA3-348A-210FFEA2C037}"/>
              </a:ext>
            </a:extLst>
          </p:cNvPr>
          <p:cNvSpPr/>
          <p:nvPr/>
        </p:nvSpPr>
        <p:spPr>
          <a:xfrm>
            <a:off x="7359933" y="4159501"/>
            <a:ext cx="407504" cy="3776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45" name="Скругленный прямоугольник 44">
            <a:extLst>
              <a:ext uri="{FF2B5EF4-FFF2-40B4-BE49-F238E27FC236}">
                <a16:creationId xmlns:a16="http://schemas.microsoft.com/office/drawing/2014/main" id="{20844316-1B10-D21D-545D-558864993679}"/>
              </a:ext>
            </a:extLst>
          </p:cNvPr>
          <p:cNvSpPr/>
          <p:nvPr/>
        </p:nvSpPr>
        <p:spPr>
          <a:xfrm>
            <a:off x="7655620" y="4929088"/>
            <a:ext cx="506897" cy="4113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Скругленный прямоугольник 45">
            <a:extLst>
              <a:ext uri="{FF2B5EF4-FFF2-40B4-BE49-F238E27FC236}">
                <a16:creationId xmlns:a16="http://schemas.microsoft.com/office/drawing/2014/main" id="{648D7EF5-8049-7459-9FA2-9DC41D7F95B4}"/>
              </a:ext>
            </a:extLst>
          </p:cNvPr>
          <p:cNvSpPr/>
          <p:nvPr/>
        </p:nvSpPr>
        <p:spPr>
          <a:xfrm>
            <a:off x="8440813" y="4893923"/>
            <a:ext cx="506897" cy="4113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2136F607-890C-9E3D-F1C1-183D28C253FA}"/>
              </a:ext>
            </a:extLst>
          </p:cNvPr>
          <p:cNvCxnSpPr>
            <a:cxnSpLocks/>
            <a:stCxn id="7" idx="2"/>
            <a:endCxn id="45" idx="0"/>
          </p:cNvCxnSpPr>
          <p:nvPr/>
        </p:nvCxnSpPr>
        <p:spPr>
          <a:xfrm flipH="1">
            <a:off x="7909069" y="4384680"/>
            <a:ext cx="390940" cy="544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3B1728E3-90DE-0099-7B59-012A445F8977}"/>
              </a:ext>
            </a:extLst>
          </p:cNvPr>
          <p:cNvCxnSpPr>
            <a:cxnSpLocks/>
            <a:stCxn id="7" idx="2"/>
            <a:endCxn id="46" idx="0"/>
          </p:cNvCxnSpPr>
          <p:nvPr/>
        </p:nvCxnSpPr>
        <p:spPr>
          <a:xfrm>
            <a:off x="8300009" y="4384680"/>
            <a:ext cx="394253" cy="509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Овал 52">
            <a:extLst>
              <a:ext uri="{FF2B5EF4-FFF2-40B4-BE49-F238E27FC236}">
                <a16:creationId xmlns:a16="http://schemas.microsoft.com/office/drawing/2014/main" id="{5041943C-5AAF-1C2C-2115-B3B85F321B8A}"/>
              </a:ext>
            </a:extLst>
          </p:cNvPr>
          <p:cNvSpPr/>
          <p:nvPr/>
        </p:nvSpPr>
        <p:spPr>
          <a:xfrm>
            <a:off x="10458456" y="4174967"/>
            <a:ext cx="407504" cy="3776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55" name="Открывающая фигурная скобка 54">
            <a:extLst>
              <a:ext uri="{FF2B5EF4-FFF2-40B4-BE49-F238E27FC236}">
                <a16:creationId xmlns:a16="http://schemas.microsoft.com/office/drawing/2014/main" id="{50FF0B0D-5A97-4F9C-C3B4-3A6996263F11}"/>
              </a:ext>
            </a:extLst>
          </p:cNvPr>
          <p:cNvSpPr/>
          <p:nvPr/>
        </p:nvSpPr>
        <p:spPr>
          <a:xfrm rot="5400000">
            <a:off x="9951241" y="3955860"/>
            <a:ext cx="377689" cy="14517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A858AE46-34B9-8AE3-7790-92B6A4A4DDE0}"/>
              </a:ext>
            </a:extLst>
          </p:cNvPr>
          <p:cNvSpPr/>
          <p:nvPr/>
        </p:nvSpPr>
        <p:spPr>
          <a:xfrm>
            <a:off x="9540746" y="4893923"/>
            <a:ext cx="159026" cy="17432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A5CA07FC-5186-284F-C506-56952653E0EA}"/>
              </a:ext>
            </a:extLst>
          </p:cNvPr>
          <p:cNvSpPr/>
          <p:nvPr/>
        </p:nvSpPr>
        <p:spPr>
          <a:xfrm>
            <a:off x="9799163" y="4893923"/>
            <a:ext cx="159026" cy="17432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9BABF442-0DE5-1BDC-F983-3763DAE5E0BF}"/>
              </a:ext>
            </a:extLst>
          </p:cNvPr>
          <p:cNvSpPr/>
          <p:nvPr/>
        </p:nvSpPr>
        <p:spPr>
          <a:xfrm>
            <a:off x="10057580" y="4883185"/>
            <a:ext cx="159026" cy="17432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88101043-17B4-B95E-BBDB-A786EBEF3B0D}"/>
              </a:ext>
            </a:extLst>
          </p:cNvPr>
          <p:cNvSpPr/>
          <p:nvPr/>
        </p:nvSpPr>
        <p:spPr>
          <a:xfrm>
            <a:off x="10315998" y="4893923"/>
            <a:ext cx="159026" cy="17432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F2D63DA9-67A4-4B22-372E-570E4DA0C7FF}"/>
              </a:ext>
            </a:extLst>
          </p:cNvPr>
          <p:cNvSpPr/>
          <p:nvPr/>
        </p:nvSpPr>
        <p:spPr>
          <a:xfrm>
            <a:off x="10567787" y="4883185"/>
            <a:ext cx="159026" cy="174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12E3452-E138-F311-5EE3-613A342C0145}"/>
              </a:ext>
            </a:extLst>
          </p:cNvPr>
          <p:cNvSpPr txBox="1"/>
          <p:nvPr/>
        </p:nvSpPr>
        <p:spPr>
          <a:xfrm>
            <a:off x="9527494" y="5340483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(class =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синий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0.8</a:t>
            </a:r>
          </a:p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(class =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красный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0.2</a:t>
            </a:r>
          </a:p>
        </p:txBody>
      </p:sp>
    </p:spTree>
    <p:extLst>
      <p:ext uri="{BB962C8B-B14F-4D97-AF65-F5344CB8AC3E}">
        <p14:creationId xmlns:p14="http://schemas.microsoft.com/office/powerpoint/2010/main" val="2668201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E86A05-E38E-23B2-70A0-D0CC19820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выбрать порог разбиения?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D9D02-FBD9-3B08-6B9A-B06A5A9B28E8}"/>
                  </a:ext>
                </a:extLst>
              </p:cNvPr>
              <p:cNvSpPr txBox="1"/>
              <p:nvPr/>
            </p:nvSpPr>
            <p:spPr>
              <a:xfrm>
                <a:off x="803148" y="3512222"/>
                <a:ext cx="10585704" cy="1756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Множество объектов в листе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Энтропия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dirty="0"/>
                  <a:t>                               0.292                                      0.217                                           0</a:t>
                </a:r>
              </a:p>
              <a:p>
                <a:endParaRPr lang="en-US" dirty="0"/>
              </a:p>
              <a:p>
                <a:r>
                  <a:rPr lang="ru-RU" dirty="0"/>
                  <a:t>Критерий Джини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                  0.480                                      0.320                                            0</a:t>
                </a:r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D9D02-FBD9-3B08-6B9A-B06A5A9B2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48" y="3512222"/>
                <a:ext cx="10585704" cy="1756378"/>
              </a:xfrm>
              <a:prstGeom prst="rect">
                <a:avLst/>
              </a:prstGeom>
              <a:blipFill>
                <a:blip r:embed="rId3"/>
                <a:stretch>
                  <a:fillRect l="-480" t="-1439" b="-352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DD63622C-A1CC-FCEF-DB3C-A0DC0F114800}"/>
              </a:ext>
            </a:extLst>
          </p:cNvPr>
          <p:cNvSpPr/>
          <p:nvPr/>
        </p:nvSpPr>
        <p:spPr>
          <a:xfrm>
            <a:off x="5263607" y="2695369"/>
            <a:ext cx="1258955" cy="4113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лист</a:t>
            </a:r>
          </a:p>
        </p:txBody>
      </p:sp>
      <p:sp>
        <p:nvSpPr>
          <p:cNvPr id="6" name="Открывающая фигурная скобка 5">
            <a:extLst>
              <a:ext uri="{FF2B5EF4-FFF2-40B4-BE49-F238E27FC236}">
                <a16:creationId xmlns:a16="http://schemas.microsoft.com/office/drawing/2014/main" id="{0A1CFB19-DB6D-045B-2AB1-BC67867DABB1}"/>
              </a:ext>
            </a:extLst>
          </p:cNvPr>
          <p:cNvSpPr/>
          <p:nvPr/>
        </p:nvSpPr>
        <p:spPr>
          <a:xfrm rot="5400000">
            <a:off x="5776806" y="2683651"/>
            <a:ext cx="377689" cy="14517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A97EE215-561D-5F32-C08C-A3C12F720411}"/>
              </a:ext>
            </a:extLst>
          </p:cNvPr>
          <p:cNvSpPr/>
          <p:nvPr/>
        </p:nvSpPr>
        <p:spPr>
          <a:xfrm>
            <a:off x="5366311" y="3621714"/>
            <a:ext cx="159026" cy="17432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9B2787A-4B89-8CA1-87C4-1AC5225266E4}"/>
              </a:ext>
            </a:extLst>
          </p:cNvPr>
          <p:cNvSpPr/>
          <p:nvPr/>
        </p:nvSpPr>
        <p:spPr>
          <a:xfrm>
            <a:off x="5624728" y="3621714"/>
            <a:ext cx="159026" cy="17432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4410110-1B83-F521-945C-5830EFD6F9E1}"/>
              </a:ext>
            </a:extLst>
          </p:cNvPr>
          <p:cNvSpPr/>
          <p:nvPr/>
        </p:nvSpPr>
        <p:spPr>
          <a:xfrm>
            <a:off x="5883145" y="3610976"/>
            <a:ext cx="159026" cy="174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D0CC075-E24C-D6AC-A0A9-B27E54F83C6E}"/>
              </a:ext>
            </a:extLst>
          </p:cNvPr>
          <p:cNvSpPr/>
          <p:nvPr/>
        </p:nvSpPr>
        <p:spPr>
          <a:xfrm>
            <a:off x="6141563" y="3621714"/>
            <a:ext cx="159026" cy="174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536C5569-9A18-68E8-DE57-787029B849D1}"/>
              </a:ext>
            </a:extLst>
          </p:cNvPr>
          <p:cNvSpPr/>
          <p:nvPr/>
        </p:nvSpPr>
        <p:spPr>
          <a:xfrm>
            <a:off x="6393352" y="3610976"/>
            <a:ext cx="159026" cy="174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DBFC9F02-AD6D-CA05-4887-E85FFCD30477}"/>
              </a:ext>
            </a:extLst>
          </p:cNvPr>
          <p:cNvSpPr/>
          <p:nvPr/>
        </p:nvSpPr>
        <p:spPr>
          <a:xfrm>
            <a:off x="7672190" y="2684631"/>
            <a:ext cx="1258955" cy="4113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лист</a:t>
            </a:r>
          </a:p>
        </p:txBody>
      </p:sp>
      <p:sp>
        <p:nvSpPr>
          <p:cNvPr id="13" name="Открывающая фигурная скобка 12">
            <a:extLst>
              <a:ext uri="{FF2B5EF4-FFF2-40B4-BE49-F238E27FC236}">
                <a16:creationId xmlns:a16="http://schemas.microsoft.com/office/drawing/2014/main" id="{958AC7B0-F8A0-7B8F-F506-8673FC66E09C}"/>
              </a:ext>
            </a:extLst>
          </p:cNvPr>
          <p:cNvSpPr/>
          <p:nvPr/>
        </p:nvSpPr>
        <p:spPr>
          <a:xfrm rot="5400000">
            <a:off x="8185389" y="2672913"/>
            <a:ext cx="377689" cy="14517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42E5CEFF-ABFF-753F-BA78-8D6DA799F8BE}"/>
              </a:ext>
            </a:extLst>
          </p:cNvPr>
          <p:cNvSpPr/>
          <p:nvPr/>
        </p:nvSpPr>
        <p:spPr>
          <a:xfrm>
            <a:off x="7774894" y="3610976"/>
            <a:ext cx="159026" cy="17432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2E167EF-42E3-4054-193E-4E69B6BE6321}"/>
              </a:ext>
            </a:extLst>
          </p:cNvPr>
          <p:cNvSpPr/>
          <p:nvPr/>
        </p:nvSpPr>
        <p:spPr>
          <a:xfrm>
            <a:off x="8033311" y="3610976"/>
            <a:ext cx="159026" cy="17432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3560C4DA-6A68-39AD-35D8-2969F8AB625B}"/>
              </a:ext>
            </a:extLst>
          </p:cNvPr>
          <p:cNvSpPr/>
          <p:nvPr/>
        </p:nvSpPr>
        <p:spPr>
          <a:xfrm>
            <a:off x="8291728" y="3600238"/>
            <a:ext cx="159026" cy="17432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7EA95E57-E7A2-2816-967A-F0E8CB6F595E}"/>
              </a:ext>
            </a:extLst>
          </p:cNvPr>
          <p:cNvSpPr/>
          <p:nvPr/>
        </p:nvSpPr>
        <p:spPr>
          <a:xfrm>
            <a:off x="8550146" y="3610976"/>
            <a:ext cx="159026" cy="17432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C80CCB65-5D2E-2D86-C201-19ADD13F5216}"/>
              </a:ext>
            </a:extLst>
          </p:cNvPr>
          <p:cNvSpPr/>
          <p:nvPr/>
        </p:nvSpPr>
        <p:spPr>
          <a:xfrm>
            <a:off x="8801935" y="3600238"/>
            <a:ext cx="159026" cy="174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253744C4-0EEB-F659-617D-9962F12CB220}"/>
              </a:ext>
            </a:extLst>
          </p:cNvPr>
          <p:cNvSpPr/>
          <p:nvPr/>
        </p:nvSpPr>
        <p:spPr>
          <a:xfrm>
            <a:off x="9952722" y="2684631"/>
            <a:ext cx="1258955" cy="4113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лист</a:t>
            </a:r>
          </a:p>
        </p:txBody>
      </p:sp>
      <p:sp>
        <p:nvSpPr>
          <p:cNvPr id="20" name="Открывающая фигурная скобка 19">
            <a:extLst>
              <a:ext uri="{FF2B5EF4-FFF2-40B4-BE49-F238E27FC236}">
                <a16:creationId xmlns:a16="http://schemas.microsoft.com/office/drawing/2014/main" id="{CE085ADD-8CDC-6BDC-0F6B-8692F47E0197}"/>
              </a:ext>
            </a:extLst>
          </p:cNvPr>
          <p:cNvSpPr/>
          <p:nvPr/>
        </p:nvSpPr>
        <p:spPr>
          <a:xfrm rot="5400000">
            <a:off x="10465921" y="2672913"/>
            <a:ext cx="377689" cy="14517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1C194792-F02D-D1BC-2B04-E860FDF4BAF1}"/>
              </a:ext>
            </a:extLst>
          </p:cNvPr>
          <p:cNvSpPr/>
          <p:nvPr/>
        </p:nvSpPr>
        <p:spPr>
          <a:xfrm>
            <a:off x="10055426" y="3610976"/>
            <a:ext cx="159026" cy="17432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5443CF64-514B-3168-61CE-C24D86FBE00A}"/>
              </a:ext>
            </a:extLst>
          </p:cNvPr>
          <p:cNvSpPr/>
          <p:nvPr/>
        </p:nvSpPr>
        <p:spPr>
          <a:xfrm>
            <a:off x="10313843" y="3610976"/>
            <a:ext cx="159026" cy="17432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FAB9CEFD-26F3-5E6D-E57D-DA49AAE30515}"/>
              </a:ext>
            </a:extLst>
          </p:cNvPr>
          <p:cNvSpPr/>
          <p:nvPr/>
        </p:nvSpPr>
        <p:spPr>
          <a:xfrm>
            <a:off x="10572260" y="3600238"/>
            <a:ext cx="159026" cy="17432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3FB661B2-C0B5-C5CD-A16B-AC93D9AE5DC8}"/>
              </a:ext>
            </a:extLst>
          </p:cNvPr>
          <p:cNvSpPr/>
          <p:nvPr/>
        </p:nvSpPr>
        <p:spPr>
          <a:xfrm>
            <a:off x="10830678" y="3610976"/>
            <a:ext cx="159026" cy="17432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71A4B2CB-EEE9-5BDA-5BB9-AB644030377B}"/>
              </a:ext>
            </a:extLst>
          </p:cNvPr>
          <p:cNvSpPr/>
          <p:nvPr/>
        </p:nvSpPr>
        <p:spPr>
          <a:xfrm>
            <a:off x="11082467" y="3600238"/>
            <a:ext cx="159026" cy="17432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1F57325B-82A7-C062-3FCF-C79D4D0834E5}"/>
              </a:ext>
            </a:extLst>
          </p:cNvPr>
          <p:cNvCxnSpPr/>
          <p:nvPr/>
        </p:nvCxnSpPr>
        <p:spPr>
          <a:xfrm>
            <a:off x="803148" y="4097867"/>
            <a:ext cx="10688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3AC876EB-2958-8B50-7689-D1FA07CB6367}"/>
              </a:ext>
            </a:extLst>
          </p:cNvPr>
          <p:cNvCxnSpPr/>
          <p:nvPr/>
        </p:nvCxnSpPr>
        <p:spPr>
          <a:xfrm>
            <a:off x="803148" y="4780845"/>
            <a:ext cx="10688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E5B34902-2A9B-7594-3B3F-E7893246A8F7}"/>
              </a:ext>
            </a:extLst>
          </p:cNvPr>
          <p:cNvCxnSpPr/>
          <p:nvPr/>
        </p:nvCxnSpPr>
        <p:spPr>
          <a:xfrm>
            <a:off x="876605" y="5480756"/>
            <a:ext cx="10688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A3D3C22-1E50-C2CD-81B1-1DE3636C407D}"/>
              </a:ext>
            </a:extLst>
          </p:cNvPr>
          <p:cNvSpPr txBox="1"/>
          <p:nvPr/>
        </p:nvSpPr>
        <p:spPr>
          <a:xfrm>
            <a:off x="4734544" y="1950036"/>
            <a:ext cx="2098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Высокая неопределенность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50371B-FF60-AD1A-046A-BE0FC6B05A10}"/>
              </a:ext>
            </a:extLst>
          </p:cNvPr>
          <p:cNvSpPr txBox="1"/>
          <p:nvPr/>
        </p:nvSpPr>
        <p:spPr>
          <a:xfrm>
            <a:off x="7252457" y="1969136"/>
            <a:ext cx="2098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Низкая неопределенность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4E391A-21DB-E1DE-5DA1-18B1E0044CC4}"/>
              </a:ext>
            </a:extLst>
          </p:cNvPr>
          <p:cNvSpPr txBox="1"/>
          <p:nvPr/>
        </p:nvSpPr>
        <p:spPr>
          <a:xfrm>
            <a:off x="9523050" y="1909602"/>
            <a:ext cx="2098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Полная определенность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AAEB00-DEDD-B5E4-1CD5-A1F2C422DF95}"/>
                  </a:ext>
                </a:extLst>
              </p:cNvPr>
              <p:cNvSpPr txBox="1"/>
              <p:nvPr/>
            </p:nvSpPr>
            <p:spPr>
              <a:xfrm>
                <a:off x="803148" y="5837728"/>
                <a:ext cx="1094858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критерий информативности (</a:t>
                </a:r>
                <a:r>
                  <a:rPr lang="en-US" dirty="0"/>
                  <a:t>impurity criterion)</a:t>
                </a:r>
                <a:r>
                  <a:rPr lang="ru-RU" dirty="0"/>
                  <a:t>, который оценивает качество распределения целевой переменной среди объектов множества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. </a:t>
                </a:r>
                <a:r>
                  <a:rPr lang="ru-RU" dirty="0"/>
                  <a:t>Чем меньше разнообразие целевой переменной во множестве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dirty="0"/>
                  <a:t>, тем меньше должно быть значение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AAEB00-DEDD-B5E4-1CD5-A1F2C422D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48" y="5837728"/>
                <a:ext cx="10948585" cy="923330"/>
              </a:xfrm>
              <a:prstGeom prst="rect">
                <a:avLst/>
              </a:prstGeom>
              <a:blipFill>
                <a:blip r:embed="rId4"/>
                <a:stretch>
                  <a:fillRect l="-463" t="-2703" b="-81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2823A470-BCA5-B156-BF2A-2936D08B45DD}"/>
              </a:ext>
            </a:extLst>
          </p:cNvPr>
          <p:cNvSpPr txBox="1"/>
          <p:nvPr/>
        </p:nvSpPr>
        <p:spPr>
          <a:xfrm>
            <a:off x="740116" y="2710763"/>
            <a:ext cx="224015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b="1" dirty="0"/>
              <a:t>Классификация</a:t>
            </a:r>
          </a:p>
        </p:txBody>
      </p:sp>
    </p:spTree>
    <p:extLst>
      <p:ext uri="{BB962C8B-B14F-4D97-AF65-F5344CB8AC3E}">
        <p14:creationId xmlns:p14="http://schemas.microsoft.com/office/powerpoint/2010/main" val="1154654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C631D-15DF-26AE-A450-9A1721B70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33BDBB-9E90-09AF-3479-AD3C7784C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выбрать порог разбиения?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E42796-4022-DEC9-FB28-5F38E961F0D0}"/>
                  </a:ext>
                </a:extLst>
              </p:cNvPr>
              <p:cNvSpPr txBox="1"/>
              <p:nvPr/>
            </p:nvSpPr>
            <p:spPr>
              <a:xfrm>
                <a:off x="679223" y="3519536"/>
                <a:ext cx="3978312" cy="1632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Множество объектов в листе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𝑚𝑒𝑎𝑛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E42796-4022-DEC9-FB28-5F38E961F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23" y="3519536"/>
                <a:ext cx="3978312" cy="1632948"/>
              </a:xfrm>
              <a:prstGeom prst="rect">
                <a:avLst/>
              </a:prstGeom>
              <a:blipFill>
                <a:blip r:embed="rId3"/>
                <a:stretch>
                  <a:fillRect l="-1274" t="-23077" b="-607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512DC92-7201-F758-A4BB-F6E7E8BA1689}"/>
              </a:ext>
            </a:extLst>
          </p:cNvPr>
          <p:cNvSpPr/>
          <p:nvPr/>
        </p:nvSpPr>
        <p:spPr>
          <a:xfrm>
            <a:off x="5263607" y="2695369"/>
            <a:ext cx="1258955" cy="4113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лист</a:t>
            </a:r>
          </a:p>
        </p:txBody>
      </p:sp>
      <p:sp>
        <p:nvSpPr>
          <p:cNvPr id="6" name="Открывающая фигурная скобка 5">
            <a:extLst>
              <a:ext uri="{FF2B5EF4-FFF2-40B4-BE49-F238E27FC236}">
                <a16:creationId xmlns:a16="http://schemas.microsoft.com/office/drawing/2014/main" id="{92CF815D-3A54-5D70-CC6E-510F0CBC837B}"/>
              </a:ext>
            </a:extLst>
          </p:cNvPr>
          <p:cNvSpPr/>
          <p:nvPr/>
        </p:nvSpPr>
        <p:spPr>
          <a:xfrm rot="5400000">
            <a:off x="5776806" y="2683651"/>
            <a:ext cx="377689" cy="14517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598A8AA0-5BC7-158A-8D04-322AFB9F4236}"/>
              </a:ext>
            </a:extLst>
          </p:cNvPr>
          <p:cNvSpPr/>
          <p:nvPr/>
        </p:nvSpPr>
        <p:spPr>
          <a:xfrm>
            <a:off x="7672190" y="2684631"/>
            <a:ext cx="1258955" cy="4113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лист</a:t>
            </a:r>
          </a:p>
        </p:txBody>
      </p:sp>
      <p:sp>
        <p:nvSpPr>
          <p:cNvPr id="13" name="Открывающая фигурная скобка 12">
            <a:extLst>
              <a:ext uri="{FF2B5EF4-FFF2-40B4-BE49-F238E27FC236}">
                <a16:creationId xmlns:a16="http://schemas.microsoft.com/office/drawing/2014/main" id="{8D6B5571-7F25-451F-4428-4DA1A3B1C455}"/>
              </a:ext>
            </a:extLst>
          </p:cNvPr>
          <p:cNvSpPr/>
          <p:nvPr/>
        </p:nvSpPr>
        <p:spPr>
          <a:xfrm rot="5400000">
            <a:off x="8185389" y="2672913"/>
            <a:ext cx="377689" cy="14517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6914C25B-340C-8BD8-BDF4-F9EDC72F95FA}"/>
              </a:ext>
            </a:extLst>
          </p:cNvPr>
          <p:cNvSpPr/>
          <p:nvPr/>
        </p:nvSpPr>
        <p:spPr>
          <a:xfrm>
            <a:off x="9952722" y="2684631"/>
            <a:ext cx="1258955" cy="4113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лист</a:t>
            </a:r>
          </a:p>
        </p:txBody>
      </p:sp>
      <p:sp>
        <p:nvSpPr>
          <p:cNvPr id="20" name="Открывающая фигурная скобка 19">
            <a:extLst>
              <a:ext uri="{FF2B5EF4-FFF2-40B4-BE49-F238E27FC236}">
                <a16:creationId xmlns:a16="http://schemas.microsoft.com/office/drawing/2014/main" id="{C1250464-6E58-B887-E465-15011F4F7B97}"/>
              </a:ext>
            </a:extLst>
          </p:cNvPr>
          <p:cNvSpPr/>
          <p:nvPr/>
        </p:nvSpPr>
        <p:spPr>
          <a:xfrm rot="5400000">
            <a:off x="10465921" y="2672913"/>
            <a:ext cx="377689" cy="14517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1FE8433C-F198-7DAB-AF94-445DA512688C}"/>
              </a:ext>
            </a:extLst>
          </p:cNvPr>
          <p:cNvCxnSpPr/>
          <p:nvPr/>
        </p:nvCxnSpPr>
        <p:spPr>
          <a:xfrm>
            <a:off x="876603" y="3965787"/>
            <a:ext cx="10688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E1AF9D8B-A57B-B17E-2B95-5F8B877F4CBB}"/>
              </a:ext>
            </a:extLst>
          </p:cNvPr>
          <p:cNvCxnSpPr/>
          <p:nvPr/>
        </p:nvCxnSpPr>
        <p:spPr>
          <a:xfrm>
            <a:off x="876604" y="5004365"/>
            <a:ext cx="10688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A3A914-BF3A-A464-F42F-1091DCFFB4DE}"/>
              </a:ext>
            </a:extLst>
          </p:cNvPr>
          <p:cNvSpPr txBox="1"/>
          <p:nvPr/>
        </p:nvSpPr>
        <p:spPr>
          <a:xfrm>
            <a:off x="4734544" y="1950036"/>
            <a:ext cx="2098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Высокая неопределенность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FA3CD1-1135-C94B-A4ED-17FC31393E44}"/>
              </a:ext>
            </a:extLst>
          </p:cNvPr>
          <p:cNvSpPr txBox="1"/>
          <p:nvPr/>
        </p:nvSpPr>
        <p:spPr>
          <a:xfrm>
            <a:off x="7252457" y="1969136"/>
            <a:ext cx="2098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Низкая неопределенность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33F868-C6E0-9E1B-07A2-008CF6C68400}"/>
              </a:ext>
            </a:extLst>
          </p:cNvPr>
          <p:cNvSpPr txBox="1"/>
          <p:nvPr/>
        </p:nvSpPr>
        <p:spPr>
          <a:xfrm>
            <a:off x="9523050" y="1909602"/>
            <a:ext cx="2098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Высокая определенность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228FEB-5807-DB8B-2118-4BF8073243EB}"/>
              </a:ext>
            </a:extLst>
          </p:cNvPr>
          <p:cNvSpPr txBox="1"/>
          <p:nvPr/>
        </p:nvSpPr>
        <p:spPr>
          <a:xfrm>
            <a:off x="740116" y="2710763"/>
            <a:ext cx="224015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b="1" dirty="0"/>
              <a:t>Регрессия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A1EF0-F949-82B8-364B-961D0DAE4521}"/>
              </a:ext>
            </a:extLst>
          </p:cNvPr>
          <p:cNvSpPr txBox="1"/>
          <p:nvPr/>
        </p:nvSpPr>
        <p:spPr>
          <a:xfrm>
            <a:off x="5271391" y="355265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1.0</a:t>
            </a:r>
            <a:r>
              <a:rPr lang="en-US" sz="1200" dirty="0"/>
              <a:t>; 1.5; 2.0; 2.0; 2.5</a:t>
            </a:r>
            <a:endParaRPr lang="ru-RU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6C2B3C-A390-F5F5-6072-5166AC9DE2AA}"/>
              </a:ext>
            </a:extLst>
          </p:cNvPr>
          <p:cNvSpPr txBox="1"/>
          <p:nvPr/>
        </p:nvSpPr>
        <p:spPr>
          <a:xfrm>
            <a:off x="7674332" y="3510990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1.0</a:t>
            </a:r>
            <a:r>
              <a:rPr lang="en-US" sz="1200" dirty="0"/>
              <a:t>; 1.5; 1.5; 2.0; 2.0</a:t>
            </a:r>
            <a:endParaRPr lang="ru-RU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89A674-8720-692F-6173-51090DC16517}"/>
              </a:ext>
            </a:extLst>
          </p:cNvPr>
          <p:cNvSpPr txBox="1"/>
          <p:nvPr/>
        </p:nvSpPr>
        <p:spPr>
          <a:xfrm>
            <a:off x="9967167" y="3502004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1.</a:t>
            </a:r>
            <a:r>
              <a:rPr lang="en-US" sz="1200" dirty="0"/>
              <a:t>5; 1.5; 1.5; 2.0; 2.0</a:t>
            </a:r>
            <a:endParaRPr lang="ru-RU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396408-6139-3331-46AD-1A63E40AD266}"/>
              </a:ext>
            </a:extLst>
          </p:cNvPr>
          <p:cNvSpPr txBox="1"/>
          <p:nvPr/>
        </p:nvSpPr>
        <p:spPr>
          <a:xfrm>
            <a:off x="5826307" y="4254397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0.26                                 0.14                                               0.06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811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402509-C86E-045F-7F66-42E1E0D2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оптимального разбиения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777878-14C7-0BC3-BA04-671A33E1CCFE}"/>
                  </a:ext>
                </a:extLst>
              </p:cNvPr>
              <p:cNvSpPr txBox="1"/>
              <p:nvPr/>
            </p:nvSpPr>
            <p:spPr>
              <a:xfrm>
                <a:off x="324175" y="1687079"/>
                <a:ext cx="4456547" cy="124495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/>
                  <a:t>Множество объектов в вершине</a:t>
                </a:r>
              </a:p>
              <a:p>
                <a:pPr algn="ctr"/>
                <a:r>
                  <a:rPr lang="ru-RU" dirty="0"/>
                  <a:t>(значения атрибута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целевой переменной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dirty="0"/>
                  <a:t>)</a:t>
                </a:r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5.0;5.0;5.1;5.5;5.6;5.8;5.7;6.0</m:t>
                        </m:r>
                      </m:e>
                    </m:d>
                  </m:oMath>
                </a14:m>
                <a:endParaRPr lang="ru-RU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.0;1.5;1.6;2.0;2.1;2.5;2.5;3.0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777878-14C7-0BC3-BA04-671A33E1C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75" y="1687079"/>
                <a:ext cx="4456547" cy="1244956"/>
              </a:xfrm>
              <a:prstGeom prst="rect">
                <a:avLst/>
              </a:prstGeom>
              <a:blipFill>
                <a:blip r:embed="rId2"/>
                <a:stretch>
                  <a:fillRect t="-2020" b="-30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A108E4-830C-B963-A0ED-6BA26C689274}"/>
                  </a:ext>
                </a:extLst>
              </p:cNvPr>
              <p:cNvSpPr txBox="1"/>
              <p:nvPr/>
            </p:nvSpPr>
            <p:spPr>
              <a:xfrm>
                <a:off x="4140295" y="3253443"/>
                <a:ext cx="3169540" cy="64633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.0;1.5;1.6;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2.0;2.1;2.5;2.5;3.0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A108E4-830C-B963-A0ED-6BA26C689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295" y="3253443"/>
                <a:ext cx="316954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66CF4B-93BA-C336-FB5B-798ACD9C7A65}"/>
                  </a:ext>
                </a:extLst>
              </p:cNvPr>
              <p:cNvSpPr txBox="1"/>
              <p:nvPr/>
            </p:nvSpPr>
            <p:spPr>
              <a:xfrm>
                <a:off x="4140296" y="4200263"/>
                <a:ext cx="3169540" cy="64633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.0;1.5;1.6;2.0;2.1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2.5;2.5;3.0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66CF4B-93BA-C336-FB5B-798ACD9C7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296" y="4200263"/>
                <a:ext cx="316954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Соединительная линия уступом 9">
            <a:extLst>
              <a:ext uri="{FF2B5EF4-FFF2-40B4-BE49-F238E27FC236}">
                <a16:creationId xmlns:a16="http://schemas.microsoft.com/office/drawing/2014/main" id="{F3D028E4-76BF-24E9-6ED1-D8808F1F1439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3024085" y="2460399"/>
            <a:ext cx="644574" cy="15878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>
            <a:extLst>
              <a:ext uri="{FF2B5EF4-FFF2-40B4-BE49-F238E27FC236}">
                <a16:creationId xmlns:a16="http://schemas.microsoft.com/office/drawing/2014/main" id="{626764A6-C820-FD49-7DD5-58DC6711D55C}"/>
              </a:ext>
            </a:extLst>
          </p:cNvPr>
          <p:cNvCxnSpPr>
            <a:cxnSpLocks/>
            <a:stCxn id="5" idx="2"/>
            <a:endCxn id="8" idx="1"/>
          </p:cNvCxnSpPr>
          <p:nvPr/>
        </p:nvCxnSpPr>
        <p:spPr>
          <a:xfrm rot="16200000" flipH="1">
            <a:off x="2550675" y="2933808"/>
            <a:ext cx="1591394" cy="15878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A06695-9ECE-016D-F399-EE60EEBCEDA1}"/>
                  </a:ext>
                </a:extLst>
              </p:cNvPr>
              <p:cNvSpPr txBox="1"/>
              <p:nvPr/>
            </p:nvSpPr>
            <p:spPr>
              <a:xfrm>
                <a:off x="2632726" y="3204115"/>
                <a:ext cx="1427292" cy="340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&lt;5.5</m:t>
                          </m: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A06695-9ECE-016D-F399-EE60EEBCE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726" y="3204115"/>
                <a:ext cx="1427292" cy="340478"/>
              </a:xfrm>
              <a:prstGeom prst="rect">
                <a:avLst/>
              </a:prstGeom>
              <a:blipFill>
                <a:blip r:embed="rId5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812794-CBE9-5955-AFA9-88D7F3F10684}"/>
                  </a:ext>
                </a:extLst>
              </p:cNvPr>
              <p:cNvSpPr txBox="1"/>
              <p:nvPr/>
            </p:nvSpPr>
            <p:spPr>
              <a:xfrm>
                <a:off x="2689980" y="4126072"/>
                <a:ext cx="1414977" cy="340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&lt;5.8</m:t>
                          </m: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812794-CBE9-5955-AFA9-88D7F3F10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980" y="4126072"/>
                <a:ext cx="1414977" cy="340478"/>
              </a:xfrm>
              <a:prstGeom prst="rect">
                <a:avLst/>
              </a:prstGeom>
              <a:blipFill>
                <a:blip r:embed="rId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EF0CD8-BFC7-2224-E37B-93AD1F839C70}"/>
                  </a:ext>
                </a:extLst>
              </p:cNvPr>
              <p:cNvSpPr txBox="1"/>
              <p:nvPr/>
            </p:nvSpPr>
            <p:spPr>
              <a:xfrm>
                <a:off x="5204793" y="2062157"/>
                <a:ext cx="15036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=0.364</m:t>
                      </m:r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EF0CD8-BFC7-2224-E37B-93AD1F839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793" y="2062157"/>
                <a:ext cx="150368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7810B5-B9B1-6C5D-A60A-3BEC2667E7F7}"/>
                  </a:ext>
                </a:extLst>
              </p:cNvPr>
              <p:cNvSpPr txBox="1"/>
              <p:nvPr/>
            </p:nvSpPr>
            <p:spPr>
              <a:xfrm>
                <a:off x="7309835" y="3422719"/>
                <a:ext cx="4445378" cy="340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0.06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126         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=0.260</m:t>
                      </m:r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7810B5-B9B1-6C5D-A60A-3BEC2667E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835" y="3422719"/>
                <a:ext cx="4445378" cy="340478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25364B1-8E8E-1773-1A01-CB99B7E0EEE4}"/>
              </a:ext>
            </a:extLst>
          </p:cNvPr>
          <p:cNvSpPr txBox="1"/>
          <p:nvPr/>
        </p:nvSpPr>
        <p:spPr>
          <a:xfrm>
            <a:off x="1186371" y="3489917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Варианты разбиения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D1EEF82-1FFD-B2BC-FD93-9FFC719963BC}"/>
                  </a:ext>
                </a:extLst>
              </p:cNvPr>
              <p:cNvSpPr txBox="1"/>
              <p:nvPr/>
            </p:nvSpPr>
            <p:spPr>
              <a:xfrm>
                <a:off x="7309835" y="4315690"/>
                <a:ext cx="4445378" cy="340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154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056        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=0.2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47</m:t>
                      </m:r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D1EEF82-1FFD-B2BC-FD93-9FFC71996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835" y="4315690"/>
                <a:ext cx="4445378" cy="340478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C99925-07D8-BDC0-C772-78C9118340EE}"/>
                  </a:ext>
                </a:extLst>
              </p:cNvPr>
              <p:cNvSpPr txBox="1"/>
              <p:nvPr/>
            </p:nvSpPr>
            <p:spPr>
              <a:xfrm>
                <a:off x="4193926" y="5549140"/>
                <a:ext cx="4667367" cy="66499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C99925-07D8-BDC0-C772-78C911834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926" y="5549140"/>
                <a:ext cx="4667367" cy="66499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3CDD52D9-80E6-E771-4FE4-F67F2DEF74B5}"/>
              </a:ext>
            </a:extLst>
          </p:cNvPr>
          <p:cNvSpPr txBox="1"/>
          <p:nvPr/>
        </p:nvSpPr>
        <p:spPr>
          <a:xfrm>
            <a:off x="1345481" y="5696969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Максимизируем функционал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E9443B-0100-45E2-3A58-48C75EF43332}"/>
                  </a:ext>
                </a:extLst>
              </p:cNvPr>
              <p:cNvSpPr txBox="1"/>
              <p:nvPr/>
            </p:nvSpPr>
            <p:spPr>
              <a:xfrm>
                <a:off x="6789594" y="2037915"/>
                <a:ext cx="28326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&lt;-- </a:t>
                </a:r>
                <a:r>
                  <a:rPr lang="ru-RU" sz="1400" dirty="0"/>
                  <a:t>вычисляется на основе значений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ru-RU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E9443B-0100-45E2-3A58-48C75EF43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594" y="2037915"/>
                <a:ext cx="2832699" cy="307777"/>
              </a:xfrm>
              <a:prstGeom prst="rect">
                <a:avLst/>
              </a:prstGeom>
              <a:blipFill>
                <a:blip r:embed="rId11"/>
                <a:stretch>
                  <a:fillRect l="-446" t="-4000" b="-16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731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3ED8B-83B2-64FC-E28E-2A8926CE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Решаем задачу регрессии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4A0B6-0331-DF3A-A3A2-D97E6AE8D4D6}"/>
              </a:ext>
            </a:extLst>
          </p:cNvPr>
          <p:cNvSpPr txBox="1"/>
          <p:nvPr/>
        </p:nvSpPr>
        <p:spPr>
          <a:xfrm>
            <a:off x="1143000" y="2001520"/>
            <a:ext cx="177484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California Housing</a:t>
            </a:r>
            <a:endParaRPr lang="ru-RU" dirty="0"/>
          </a:p>
        </p:txBody>
      </p:sp>
      <p:pic>
        <p:nvPicPr>
          <p:cNvPr id="7" name="Рисунок 6" descr="Изображение выглядит как текст, Шрифт, линия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48EA125C-5109-26BA-2D67-0D28C2118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66975"/>
            <a:ext cx="8600440" cy="3688838"/>
          </a:xfrm>
          <a:prstGeom prst="rect">
            <a:avLst/>
          </a:prstGeom>
        </p:spPr>
      </p:pic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6B9410BB-8AD9-8769-0453-6C9E9D5D3F19}"/>
              </a:ext>
            </a:extLst>
          </p:cNvPr>
          <p:cNvSpPr/>
          <p:nvPr/>
        </p:nvSpPr>
        <p:spPr>
          <a:xfrm>
            <a:off x="3393440" y="5618480"/>
            <a:ext cx="2275840" cy="7315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434DCD-7EB3-6168-94C5-ACEC90B99DFF}"/>
              </a:ext>
            </a:extLst>
          </p:cNvPr>
          <p:cNvSpPr txBox="1"/>
          <p:nvPr/>
        </p:nvSpPr>
        <p:spPr>
          <a:xfrm>
            <a:off x="5669280" y="5850977"/>
            <a:ext cx="33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 </a:t>
            </a:r>
            <a:r>
              <a:rPr lang="ru-RU" dirty="0">
                <a:solidFill>
                  <a:srgbClr val="FF0000"/>
                </a:solidFill>
              </a:rPr>
              <a:t>модель переобучилась (</a:t>
            </a:r>
            <a:r>
              <a:rPr lang="en-US" dirty="0">
                <a:solidFill>
                  <a:srgbClr val="FF0000"/>
                </a:solidFill>
              </a:rPr>
              <a:t>overfitted)!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709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30A34A-977B-7175-8643-3AB7F944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переобучения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D83DE2-8ED0-87DB-A197-92386B224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" y="1915557"/>
            <a:ext cx="5829868" cy="4443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467076-FD7E-707E-5FBF-914827D40812}"/>
              </a:ext>
            </a:extLst>
          </p:cNvPr>
          <p:cNvSpPr txBox="1"/>
          <p:nvPr/>
        </p:nvSpPr>
        <p:spPr>
          <a:xfrm>
            <a:off x="7600135" y="1915557"/>
            <a:ext cx="3786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Ограничиваем глубину  дерева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682A2-84B8-A910-12ED-25A12964B3C5}"/>
              </a:ext>
            </a:extLst>
          </p:cNvPr>
          <p:cNvSpPr txBox="1"/>
          <p:nvPr/>
        </p:nvSpPr>
        <p:spPr>
          <a:xfrm>
            <a:off x="6675120" y="3105834"/>
            <a:ext cx="52730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DecisionTreeRegressor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criterion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squared_error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splitter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best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= 8, 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</p:txBody>
      </p:sp>
    </p:spTree>
    <p:extLst>
      <p:ext uri="{BB962C8B-B14F-4D97-AF65-F5344CB8AC3E}">
        <p14:creationId xmlns:p14="http://schemas.microsoft.com/office/powerpoint/2010/main" val="1825993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20BE19-9030-8623-78FC-ECB84134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Общая постановка задачи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3724A0F1-563A-952E-4F98-8A06A51E2960}"/>
              </a:ext>
            </a:extLst>
          </p:cNvPr>
          <p:cNvSpPr/>
          <p:nvPr/>
        </p:nvSpPr>
        <p:spPr>
          <a:xfrm>
            <a:off x="395921" y="1915557"/>
            <a:ext cx="3392129" cy="11700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457C47-15F2-FBE1-1754-0D7B687FF727}"/>
                  </a:ext>
                </a:extLst>
              </p:cNvPr>
              <p:cNvSpPr txBox="1"/>
              <p:nvPr/>
            </p:nvSpPr>
            <p:spPr>
              <a:xfrm>
                <a:off x="644909" y="2404673"/>
                <a:ext cx="28847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457C47-15F2-FBE1-1754-0D7B687FF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09" y="2404673"/>
                <a:ext cx="2884760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DA69DF7-C075-0F29-2F53-C93A88B5C17A}"/>
              </a:ext>
            </a:extLst>
          </p:cNvPr>
          <p:cNvSpPr txBox="1"/>
          <p:nvPr/>
        </p:nvSpPr>
        <p:spPr>
          <a:xfrm>
            <a:off x="1553329" y="1957081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ДАННЫЕ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3DAF2EBA-A9EC-55F8-F03A-744C95E4C47E}"/>
              </a:ext>
            </a:extLst>
          </p:cNvPr>
          <p:cNvSpPr/>
          <p:nvPr/>
        </p:nvSpPr>
        <p:spPr>
          <a:xfrm>
            <a:off x="8177543" y="1915557"/>
            <a:ext cx="3392129" cy="117003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E01692-F8C0-FCDC-38B8-1FDB5B86D9EE}"/>
              </a:ext>
            </a:extLst>
          </p:cNvPr>
          <p:cNvSpPr txBox="1"/>
          <p:nvPr/>
        </p:nvSpPr>
        <p:spPr>
          <a:xfrm>
            <a:off x="8868620" y="1974238"/>
            <a:ext cx="20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ФУНКЦИЯ ПОТЕРЬ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5478CA-433F-4E97-66C2-EA90E41E245A}"/>
                  </a:ext>
                </a:extLst>
              </p:cNvPr>
              <p:cNvSpPr txBox="1"/>
              <p:nvPr/>
            </p:nvSpPr>
            <p:spPr>
              <a:xfrm>
                <a:off x="9016104" y="2404673"/>
                <a:ext cx="15770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5478CA-433F-4E97-66C2-EA90E41E2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6104" y="2404673"/>
                <a:ext cx="1577059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0AAD647C-B053-0083-C88A-DAFABD736557}"/>
              </a:ext>
            </a:extLst>
          </p:cNvPr>
          <p:cNvSpPr/>
          <p:nvPr/>
        </p:nvSpPr>
        <p:spPr>
          <a:xfrm>
            <a:off x="4286732" y="1915557"/>
            <a:ext cx="3392129" cy="11700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674E8-3222-8BDF-7363-553A7AE8A58F}"/>
              </a:ext>
            </a:extLst>
          </p:cNvPr>
          <p:cNvSpPr txBox="1"/>
          <p:nvPr/>
        </p:nvSpPr>
        <p:spPr>
          <a:xfrm>
            <a:off x="4788354" y="1974238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ПРЕДИКТИВНАЯ ФУНКЦИЯ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FF9E63-3C5B-85E4-0D56-A735499F6D05}"/>
                  </a:ext>
                </a:extLst>
              </p:cNvPr>
              <p:cNvSpPr txBox="1"/>
              <p:nvPr/>
            </p:nvSpPr>
            <p:spPr>
              <a:xfrm>
                <a:off x="5125293" y="2344785"/>
                <a:ext cx="157705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FF9E63-3C5B-85E4-0D56-A735499F6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293" y="2344785"/>
                <a:ext cx="1577059" cy="646331"/>
              </a:xfrm>
              <a:prstGeom prst="rect">
                <a:avLst/>
              </a:prstGeom>
              <a:blipFill>
                <a:blip r:embed="rId4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Скругленный прямоугольник 15">
                <a:extLst>
                  <a:ext uri="{FF2B5EF4-FFF2-40B4-BE49-F238E27FC236}">
                    <a16:creationId xmlns:a16="http://schemas.microsoft.com/office/drawing/2014/main" id="{5959DDEB-EC72-C5E1-1EF2-29D729CA0A58}"/>
                  </a:ext>
                </a:extLst>
              </p:cNvPr>
              <p:cNvSpPr/>
              <p:nvPr/>
            </p:nvSpPr>
            <p:spPr>
              <a:xfrm>
                <a:off x="1883065" y="3776311"/>
                <a:ext cx="8259097" cy="1170038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/>
                  <a:t>Алгоритм, оптимизирующий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ru-RU" dirty="0"/>
              </a:p>
              <a:p>
                <a:pPr algn="ctr"/>
                <a:endParaRPr lang="ru-RU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←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ru-RU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16" name="Скругленный прямоугольник 15">
                <a:extLst>
                  <a:ext uri="{FF2B5EF4-FFF2-40B4-BE49-F238E27FC236}">
                    <a16:creationId xmlns:a16="http://schemas.microsoft.com/office/drawing/2014/main" id="{5959DDEB-EC72-C5E1-1EF2-29D729CA0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065" y="3776311"/>
                <a:ext cx="8259097" cy="117003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Стрелка вниз 16">
            <a:extLst>
              <a:ext uri="{FF2B5EF4-FFF2-40B4-BE49-F238E27FC236}">
                <a16:creationId xmlns:a16="http://schemas.microsoft.com/office/drawing/2014/main" id="{F56126DF-4F27-84F4-6589-49F65568A5CC}"/>
              </a:ext>
            </a:extLst>
          </p:cNvPr>
          <p:cNvSpPr/>
          <p:nvPr/>
        </p:nvSpPr>
        <p:spPr>
          <a:xfrm>
            <a:off x="2779898" y="3204166"/>
            <a:ext cx="334296" cy="52111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низ 17">
            <a:extLst>
              <a:ext uri="{FF2B5EF4-FFF2-40B4-BE49-F238E27FC236}">
                <a16:creationId xmlns:a16="http://schemas.microsoft.com/office/drawing/2014/main" id="{F137902C-C00F-1BFF-BFB6-5EDF9B1BD2AD}"/>
              </a:ext>
            </a:extLst>
          </p:cNvPr>
          <p:cNvSpPr/>
          <p:nvPr/>
        </p:nvSpPr>
        <p:spPr>
          <a:xfrm>
            <a:off x="5803112" y="3196052"/>
            <a:ext cx="334296" cy="52111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 вниз 18">
            <a:extLst>
              <a:ext uri="{FF2B5EF4-FFF2-40B4-BE49-F238E27FC236}">
                <a16:creationId xmlns:a16="http://schemas.microsoft.com/office/drawing/2014/main" id="{91C0F065-26C7-052F-FF86-05E26A7AF3E8}"/>
              </a:ext>
            </a:extLst>
          </p:cNvPr>
          <p:cNvSpPr/>
          <p:nvPr/>
        </p:nvSpPr>
        <p:spPr>
          <a:xfrm>
            <a:off x="9244954" y="3196052"/>
            <a:ext cx="334296" cy="52111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74743645-B501-7439-E4A3-92FDB1849FE0}"/>
              </a:ext>
            </a:extLst>
          </p:cNvPr>
          <p:cNvSpPr/>
          <p:nvPr/>
        </p:nvSpPr>
        <p:spPr>
          <a:xfrm>
            <a:off x="4274196" y="5637065"/>
            <a:ext cx="3392129" cy="117003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61BA5-CE8A-562E-C7F0-98DC7583A969}"/>
              </a:ext>
            </a:extLst>
          </p:cNvPr>
          <p:cNvSpPr txBox="1"/>
          <p:nvPr/>
        </p:nvSpPr>
        <p:spPr>
          <a:xfrm>
            <a:off x="4623374" y="5748060"/>
            <a:ext cx="286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ПРЕДИКТИВНАЯ ФУНКЦИЯ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A01FC1-0B5B-EE82-C3D5-8CD18C170B9E}"/>
                  </a:ext>
                </a:extLst>
              </p:cNvPr>
              <p:cNvSpPr txBox="1"/>
              <p:nvPr/>
            </p:nvSpPr>
            <p:spPr>
              <a:xfrm>
                <a:off x="5125293" y="6109069"/>
                <a:ext cx="15770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A01FC1-0B5B-EE82-C3D5-8CD18C170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293" y="6109069"/>
                <a:ext cx="1577059" cy="369332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Стрелка вниз 22">
            <a:extLst>
              <a:ext uri="{FF2B5EF4-FFF2-40B4-BE49-F238E27FC236}">
                <a16:creationId xmlns:a16="http://schemas.microsoft.com/office/drawing/2014/main" id="{37417FE0-7A08-3F26-31E9-84DCCB12705E}"/>
              </a:ext>
            </a:extLst>
          </p:cNvPr>
          <p:cNvSpPr/>
          <p:nvPr/>
        </p:nvSpPr>
        <p:spPr>
          <a:xfrm>
            <a:off x="5803113" y="5027005"/>
            <a:ext cx="334296" cy="52111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0540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E0D4398-84C2-41B8-BF30-3157F7B18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17856F-9AF6-B4F0-EE3D-BEE2964F3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62" b="14815"/>
          <a:stretch/>
        </p:blipFill>
        <p:spPr>
          <a:xfrm>
            <a:off x="20" y="10"/>
            <a:ext cx="9137156" cy="685798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E519840-CB5B-442F-AF8C-F848E7699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5558" y="-6724"/>
            <a:ext cx="4265457" cy="686873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240216 w 5664007"/>
              <a:gd name="connsiteY0" fmla="*/ 0 h 6857998"/>
              <a:gd name="connsiteX1" fmla="*/ 5664007 w 5664007"/>
              <a:gd name="connsiteY1" fmla="*/ 0 h 6857998"/>
              <a:gd name="connsiteX2" fmla="*/ 5664007 w 5664007"/>
              <a:gd name="connsiteY2" fmla="*/ 6857998 h 6857998"/>
              <a:gd name="connsiteX3" fmla="*/ 0 w 5664007"/>
              <a:gd name="connsiteY3" fmla="*/ 6846045 h 6857998"/>
              <a:gd name="connsiteX4" fmla="*/ 2240216 w 5664007"/>
              <a:gd name="connsiteY4" fmla="*/ 0 h 6857998"/>
              <a:gd name="connsiteX0" fmla="*/ 2170935 w 5594726"/>
              <a:gd name="connsiteY0" fmla="*/ 0 h 6865085"/>
              <a:gd name="connsiteX1" fmla="*/ 5594726 w 5594726"/>
              <a:gd name="connsiteY1" fmla="*/ 0 h 6865085"/>
              <a:gd name="connsiteX2" fmla="*/ 5594726 w 5594726"/>
              <a:gd name="connsiteY2" fmla="*/ 6857998 h 6865085"/>
              <a:gd name="connsiteX3" fmla="*/ 0 w 5594726"/>
              <a:gd name="connsiteY3" fmla="*/ 6865085 h 6865085"/>
              <a:gd name="connsiteX4" fmla="*/ 2170935 w 5594726"/>
              <a:gd name="connsiteY4" fmla="*/ 0 h 6865085"/>
              <a:gd name="connsiteX0" fmla="*/ 1747097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747097 w 5170888"/>
              <a:gd name="connsiteY4" fmla="*/ 0 h 6865085"/>
              <a:gd name="connsiteX0" fmla="*/ 1404766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404766 w 5170888"/>
              <a:gd name="connsiteY4" fmla="*/ 0 h 686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888" h="6865085">
                <a:moveTo>
                  <a:pt x="1404766" y="0"/>
                </a:moveTo>
                <a:lnTo>
                  <a:pt x="5170888" y="0"/>
                </a:lnTo>
                <a:lnTo>
                  <a:pt x="5170888" y="6857998"/>
                </a:lnTo>
                <a:lnTo>
                  <a:pt x="0" y="6865085"/>
                </a:lnTo>
                <a:lnTo>
                  <a:pt x="140476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87953F-73BC-224C-982A-77EFD35BC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564" y="402533"/>
            <a:ext cx="3729036" cy="18834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ru-RU" sz="32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Интерпретация дерева</a:t>
            </a:r>
            <a:endParaRPr lang="en-US" sz="3200" i="1" kern="1200" cap="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7EF422-3076-48F2-A38B-7CA85177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31959" y="0"/>
            <a:ext cx="5279056" cy="777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96548C-21A4-493D-B220-64E89F1EF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81082" y="-6724"/>
            <a:ext cx="2279175" cy="686472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76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1C91FB-E257-94EE-1200-9C032CAE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Решаем задачу Регрессии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095221-5942-EAB1-61C4-2BC0E6D0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4358"/>
            <a:ext cx="4219527" cy="21144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B8CA71-C6BA-E927-821A-5A56FE600D1B}"/>
              </a:ext>
            </a:extLst>
          </p:cNvPr>
          <p:cNvSpPr txBox="1"/>
          <p:nvPr/>
        </p:nvSpPr>
        <p:spPr>
          <a:xfrm flipH="1">
            <a:off x="771931" y="4432789"/>
            <a:ext cx="325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Дерево неограниченной глубины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157666-8785-97D0-DC06-B76B92023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650" y="2194358"/>
            <a:ext cx="3257039" cy="24467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0BD900-4F6E-BAB5-4220-2A2205A92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847" y="2201581"/>
            <a:ext cx="4205113" cy="2107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349A0C-DBAE-81CA-B9F1-E6E57961E548}"/>
              </a:ext>
            </a:extLst>
          </p:cNvPr>
          <p:cNvSpPr txBox="1"/>
          <p:nvPr/>
        </p:nvSpPr>
        <p:spPr>
          <a:xfrm flipH="1">
            <a:off x="8422411" y="4431300"/>
            <a:ext cx="325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Дерево глубиной </a:t>
            </a:r>
            <a:r>
              <a:rPr lang="en-US" dirty="0" err="1"/>
              <a:t>max_depth</a:t>
            </a:r>
            <a:r>
              <a:rPr lang="en-US" dirty="0"/>
              <a:t> = 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5939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CCC5C-501E-AA8A-A749-98CE9F9B9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A3B17E-6FEF-4258-9AA3-49F0E0659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Кейсы из предыдущей лекции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0CAFE39-5058-9DC4-5596-C279A20D68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123462"/>
              </p:ext>
            </p:extLst>
          </p:nvPr>
        </p:nvGraphicFramePr>
        <p:xfrm>
          <a:off x="1041400" y="2612049"/>
          <a:ext cx="10530841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582">
                  <a:extLst>
                    <a:ext uri="{9D8B030D-6E8A-4147-A177-3AD203B41FA5}">
                      <a16:colId xmlns:a16="http://schemas.microsoft.com/office/drawing/2014/main" val="198559664"/>
                    </a:ext>
                  </a:extLst>
                </a:gridCol>
                <a:gridCol w="1178877">
                  <a:extLst>
                    <a:ext uri="{9D8B030D-6E8A-4147-A177-3AD203B41FA5}">
                      <a16:colId xmlns:a16="http://schemas.microsoft.com/office/drawing/2014/main" val="159136673"/>
                    </a:ext>
                  </a:extLst>
                </a:gridCol>
                <a:gridCol w="869346">
                  <a:extLst>
                    <a:ext uri="{9D8B030D-6E8A-4147-A177-3AD203B41FA5}">
                      <a16:colId xmlns:a16="http://schemas.microsoft.com/office/drawing/2014/main" val="4050333111"/>
                    </a:ext>
                  </a:extLst>
                </a:gridCol>
                <a:gridCol w="968029">
                  <a:extLst>
                    <a:ext uri="{9D8B030D-6E8A-4147-A177-3AD203B41FA5}">
                      <a16:colId xmlns:a16="http://schemas.microsoft.com/office/drawing/2014/main" val="1871115458"/>
                    </a:ext>
                  </a:extLst>
                </a:gridCol>
                <a:gridCol w="892843">
                  <a:extLst>
                    <a:ext uri="{9D8B030D-6E8A-4147-A177-3AD203B41FA5}">
                      <a16:colId xmlns:a16="http://schemas.microsoft.com/office/drawing/2014/main" val="2019857986"/>
                    </a:ext>
                  </a:extLst>
                </a:gridCol>
                <a:gridCol w="949233">
                  <a:extLst>
                    <a:ext uri="{9D8B030D-6E8A-4147-A177-3AD203B41FA5}">
                      <a16:colId xmlns:a16="http://schemas.microsoft.com/office/drawing/2014/main" val="3127627284"/>
                    </a:ext>
                  </a:extLst>
                </a:gridCol>
                <a:gridCol w="949233">
                  <a:extLst>
                    <a:ext uri="{9D8B030D-6E8A-4147-A177-3AD203B41FA5}">
                      <a16:colId xmlns:a16="http://schemas.microsoft.com/office/drawing/2014/main" val="2421532259"/>
                    </a:ext>
                  </a:extLst>
                </a:gridCol>
                <a:gridCol w="1015800">
                  <a:extLst>
                    <a:ext uri="{9D8B030D-6E8A-4147-A177-3AD203B41FA5}">
                      <a16:colId xmlns:a16="http://schemas.microsoft.com/office/drawing/2014/main" val="643673580"/>
                    </a:ext>
                  </a:extLst>
                </a:gridCol>
                <a:gridCol w="882665">
                  <a:extLst>
                    <a:ext uri="{9D8B030D-6E8A-4147-A177-3AD203B41FA5}">
                      <a16:colId xmlns:a16="http://schemas.microsoft.com/office/drawing/2014/main" val="985430903"/>
                    </a:ext>
                  </a:extLst>
                </a:gridCol>
                <a:gridCol w="949233">
                  <a:extLst>
                    <a:ext uri="{9D8B030D-6E8A-4147-A177-3AD203B41FA5}">
                      <a16:colId xmlns:a16="http://schemas.microsoft.com/office/drawing/2014/main" val="3029250784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dirty="0"/>
                        <a:t>Линейные модели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(10,2)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 (</a:t>
                      </a:r>
                      <a:r>
                        <a:rPr lang="en-US" dirty="0" err="1"/>
                        <a:t>max_depth</a:t>
                      </a:r>
                      <a:r>
                        <a:rPr lang="en-US" dirty="0"/>
                        <a:t> = None)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Decision Tree (</a:t>
                      </a:r>
                      <a:r>
                        <a:rPr lang="en-US" dirty="0" err="1"/>
                        <a:t>max_depth</a:t>
                      </a:r>
                      <a:r>
                        <a:rPr lang="en-US" dirty="0"/>
                        <a:t> = d)</a:t>
                      </a:r>
                      <a:endParaRPr lang="ru-RU" dirty="0"/>
                    </a:p>
                    <a:p>
                      <a:pPr algn="ctr"/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659504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Train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Test</a:t>
                      </a:r>
                      <a:endParaRPr lang="ru-RU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Train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Test</a:t>
                      </a:r>
                      <a:endParaRPr lang="ru-RU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Train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Test</a:t>
                      </a:r>
                      <a:endParaRPr lang="ru-RU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Train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Test</a:t>
                      </a:r>
                      <a:endParaRPr lang="ru-RU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67004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ru-RU" b="1" dirty="0"/>
                        <a:t>Регрессия</a:t>
                      </a:r>
                      <a:r>
                        <a:rPr lang="en-US" b="1" dirty="0"/>
                        <a:t> (</a:t>
                      </a:r>
                      <a:r>
                        <a:rPr lang="ru-RU" b="1" dirty="0"/>
                        <a:t>стоимость жилья)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MSE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0.720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0.689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0.501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0.422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267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RMSE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0.746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0.703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0.708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52975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ru-RU" b="1" dirty="0"/>
                        <a:t>Классификация (банкроты)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Accuracy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0.837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0.831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0.737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0.826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9654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AUC ROC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0.580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0.620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0.638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0.670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8978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F10C2AC-66F2-DE64-9F16-D04054DC6B48}"/>
              </a:ext>
            </a:extLst>
          </p:cNvPr>
          <p:cNvSpPr txBox="1"/>
          <p:nvPr/>
        </p:nvSpPr>
        <p:spPr>
          <a:xfrm>
            <a:off x="1143000" y="1915557"/>
            <a:ext cx="312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См. </a:t>
            </a:r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ru-RU" dirty="0"/>
              <a:t>блокнот </a:t>
            </a:r>
            <a:r>
              <a:rPr lang="en-US" dirty="0"/>
              <a:t>Lecture2.ipynb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7061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526D4AF-6ED1-2FE4-F5C8-095B4F033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Компромисс: смещение И дисперсия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5714F4D-CA9C-190E-92EF-5BB6A5E09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213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439790-C5EF-8ED2-FA58-95583BC7F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022" y="286603"/>
            <a:ext cx="5199556" cy="3889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B9D89F-028B-D4F6-A35E-037579AE4951}"/>
              </a:ext>
            </a:extLst>
          </p:cNvPr>
          <p:cNvSpPr txBox="1"/>
          <p:nvPr/>
        </p:nvSpPr>
        <p:spPr>
          <a:xfrm>
            <a:off x="729169" y="4794594"/>
            <a:ext cx="107336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Смещение</a:t>
            </a:r>
            <a:r>
              <a:rPr lang="en-US" dirty="0">
                <a:solidFill>
                  <a:srgbClr val="0070C0"/>
                </a:solidFill>
              </a:rPr>
              <a:t> (bias)</a:t>
            </a:r>
            <a:r>
              <a:rPr lang="ru-RU" dirty="0">
                <a:solidFill>
                  <a:srgbClr val="0070C0"/>
                </a:solidFill>
              </a:rPr>
              <a:t> </a:t>
            </a:r>
            <a:r>
              <a:rPr lang="ru-RU" dirty="0"/>
              <a:t>– это погрешность оценки, возникающая в результате ошибки в алгоритме обучения. Большое  смещение – результат </a:t>
            </a:r>
            <a:r>
              <a:rPr lang="ru-RU" dirty="0" err="1">
                <a:solidFill>
                  <a:srgbClr val="0070C0"/>
                </a:solidFill>
              </a:rPr>
              <a:t>недообучения</a:t>
            </a:r>
            <a:r>
              <a:rPr lang="en-US" dirty="0">
                <a:solidFill>
                  <a:srgbClr val="0070C0"/>
                </a:solidFill>
              </a:rPr>
              <a:t> (underfitting)</a:t>
            </a:r>
            <a:r>
              <a:rPr lang="ru-RU" dirty="0"/>
              <a:t>, когда пропущены связи между признаками и целевой переменной.</a:t>
            </a:r>
          </a:p>
          <a:p>
            <a:endParaRPr lang="ru-RU" dirty="0"/>
          </a:p>
          <a:p>
            <a:r>
              <a:rPr lang="ru-RU" dirty="0">
                <a:solidFill>
                  <a:srgbClr val="0070C0"/>
                </a:solidFill>
              </a:rPr>
              <a:t>Разброс / дисперсия (</a:t>
            </a:r>
            <a:r>
              <a:rPr lang="en-US" dirty="0">
                <a:solidFill>
                  <a:srgbClr val="0070C0"/>
                </a:solidFill>
              </a:rPr>
              <a:t>variance</a:t>
            </a:r>
            <a:r>
              <a:rPr lang="ru-RU" dirty="0">
                <a:solidFill>
                  <a:srgbClr val="0070C0"/>
                </a:solidFill>
              </a:rPr>
              <a:t>) </a:t>
            </a:r>
            <a:r>
              <a:rPr lang="ru-RU" dirty="0"/>
              <a:t>– это ошибка, возникающая из-за настройки алгоритма на малые отклонения (шум) в тренировочном наборе (</a:t>
            </a:r>
            <a:r>
              <a:rPr lang="ru-RU" dirty="0">
                <a:solidFill>
                  <a:srgbClr val="0070C0"/>
                </a:solidFill>
              </a:rPr>
              <a:t>переобучение / </a:t>
            </a:r>
            <a:r>
              <a:rPr lang="en-US" dirty="0">
                <a:solidFill>
                  <a:srgbClr val="0070C0"/>
                </a:solidFill>
              </a:rPr>
              <a:t>overfitting</a:t>
            </a:r>
            <a:r>
              <a:rPr lang="ru-RU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593166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D76D525-E12E-5470-383C-0695AD7C4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26" y="1167231"/>
            <a:ext cx="10426890" cy="40096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EBD6AE-0474-DD88-1950-B1F887431F28}"/>
              </a:ext>
            </a:extLst>
          </p:cNvPr>
          <p:cNvSpPr txBox="1"/>
          <p:nvPr/>
        </p:nvSpPr>
        <p:spPr>
          <a:xfrm>
            <a:off x="2683564" y="5716234"/>
            <a:ext cx="7275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https://www.geeksforgeeks.org/underfitting-and-overfitting-in-machine-learning/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788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6B376C-C7C9-AA09-3670-0F66170EB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64D8E0-7CBD-94B4-E5E6-DB453550D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причины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1333789-175E-1E10-231E-2D04BFC6A3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Модель слишком проста, поэтому она не может отразить сложную структуру данных.</a:t>
            </a:r>
          </a:p>
          <a:p>
            <a:r>
              <a:rPr lang="ru-RU" dirty="0"/>
              <a:t>Входные признаки, используемые для обучения модели, не являются адекватным представлением базовых факторов, влияющих на целевую переменную.</a:t>
            </a:r>
          </a:p>
          <a:p>
            <a:r>
              <a:rPr lang="ru-RU" dirty="0"/>
              <a:t>Размер используемого набора обучающих данных недостаточен.</a:t>
            </a:r>
          </a:p>
          <a:p>
            <a:r>
              <a:rPr lang="ru-RU" dirty="0"/>
              <a:t>Для предотвращения избыточной подгонки используется чрезмерная регуляризация, которая не позволяет модели хорошо отражать данные.</a:t>
            </a:r>
          </a:p>
          <a:p>
            <a:r>
              <a:rPr lang="ru-RU" dirty="0"/>
              <a:t>Признаки не масштабируются.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333BF27-6ECF-9D48-C41B-E664938C2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Техники снижения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3CA99E3-1193-74A7-6BAF-D86AA1A53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61979"/>
            <a:ext cx="5183188" cy="3684588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Повышение сложности модели.</a:t>
            </a:r>
          </a:p>
          <a:p>
            <a:endParaRPr lang="ru-RU" dirty="0"/>
          </a:p>
          <a:p>
            <a:r>
              <a:rPr lang="ru-RU" dirty="0"/>
              <a:t>Увеличение продолжительности обучения.</a:t>
            </a:r>
          </a:p>
          <a:p>
            <a:endParaRPr lang="ru-RU" dirty="0"/>
          </a:p>
          <a:p>
            <a:r>
              <a:rPr lang="ru-RU" dirty="0"/>
              <a:t>Увеличение числа признаков, выполнив инженерию признаков.</a:t>
            </a:r>
          </a:p>
          <a:p>
            <a:endParaRPr lang="ru-RU" dirty="0"/>
          </a:p>
          <a:p>
            <a:r>
              <a:rPr lang="ru-RU" dirty="0"/>
              <a:t>Удаление шума из данных.</a:t>
            </a:r>
          </a:p>
          <a:p>
            <a:endParaRPr lang="ru-RU" dirty="0"/>
          </a:p>
        </p:txBody>
      </p:sp>
      <p:pic>
        <p:nvPicPr>
          <p:cNvPr id="10" name="Рисунок 9" descr="Изображение выглядит как линия, Шрифт, текст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4EDA163C-8368-A0AB-740A-4933116B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017" y="159026"/>
            <a:ext cx="2198481" cy="228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46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EEDEC-D011-9268-F5A7-A8E2675B7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942FF-2AC8-6A0B-7E00-0BFBD1AD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9F9AFF-EF05-7E5F-E431-386E1CE39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причины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41C827-B329-22F0-8B1A-63AF333D06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Высокая дисперсия и низкая погрешность</a:t>
            </a:r>
            <a:r>
              <a:rPr lang="en-US" dirty="0"/>
              <a:t> </a:t>
            </a:r>
            <a:r>
              <a:rPr lang="ru-RU" dirty="0"/>
              <a:t>обучающих данных.</a:t>
            </a:r>
          </a:p>
          <a:p>
            <a:r>
              <a:rPr lang="ru-RU" dirty="0"/>
              <a:t>Малый размер обучающих данных.</a:t>
            </a:r>
          </a:p>
          <a:p>
            <a:r>
              <a:rPr lang="ru-RU" dirty="0"/>
              <a:t>Модель слишком сложная.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1EC0D59-C19D-3654-74ED-0BEDC5E65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Техники снижения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B093D60-A9B5-5808-114C-F22087A9A0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61979"/>
            <a:ext cx="5183188" cy="3684588"/>
          </a:xfrm>
        </p:spPr>
        <p:txBody>
          <a:bodyPr>
            <a:normAutofit/>
          </a:bodyPr>
          <a:lstStyle/>
          <a:p>
            <a:r>
              <a:rPr lang="ru-RU" dirty="0"/>
              <a:t>Увеличение объема обучающих данных.</a:t>
            </a:r>
          </a:p>
          <a:p>
            <a:r>
              <a:rPr lang="ru-RU" dirty="0"/>
              <a:t>Снижение размерности / отбор признаков</a:t>
            </a:r>
          </a:p>
          <a:p>
            <a:r>
              <a:rPr lang="ru-RU" dirty="0"/>
              <a:t>Уменьшение сложность модели.</a:t>
            </a:r>
          </a:p>
          <a:p>
            <a:r>
              <a:rPr lang="ru-RU" dirty="0"/>
              <a:t>Ранняя остановка на этапе обучения.</a:t>
            </a:r>
          </a:p>
          <a:p>
            <a:r>
              <a:rPr lang="ru-RU" dirty="0"/>
              <a:t>Регуляризация</a:t>
            </a:r>
            <a:r>
              <a:rPr lang="en-US" dirty="0"/>
              <a:t> –</a:t>
            </a:r>
            <a:r>
              <a:rPr lang="ru-RU" dirty="0"/>
              <a:t> штраф за сложность модели.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8" name="Рисунок 7" descr="Изображение выглядит как линия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FB12910E-329C-FCAB-82F6-3D16619BA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347" y="173037"/>
            <a:ext cx="2183295" cy="166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1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C67A06-FE2B-BDFD-F09F-917D326A9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307" y="2121310"/>
            <a:ext cx="5829868" cy="4443845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318E501-1E69-2A9E-2F95-00401FB4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Контроль качества модели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92D5BCC-ADAB-365A-2E72-72C388F9F834}"/>
              </a:ext>
            </a:extLst>
          </p:cNvPr>
          <p:cNvCxnSpPr>
            <a:cxnSpLocks/>
          </p:cNvCxnSpPr>
          <p:nvPr/>
        </p:nvCxnSpPr>
        <p:spPr>
          <a:xfrm>
            <a:off x="5712031" y="1915557"/>
            <a:ext cx="0" cy="3978347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CECB8F0-EEE6-81D4-F5DA-B724DAD28D44}"/>
              </a:ext>
            </a:extLst>
          </p:cNvPr>
          <p:cNvCxnSpPr>
            <a:cxnSpLocks/>
          </p:cNvCxnSpPr>
          <p:nvPr/>
        </p:nvCxnSpPr>
        <p:spPr>
          <a:xfrm>
            <a:off x="6490596" y="1915557"/>
            <a:ext cx="0" cy="3978347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CD81C6-13DD-5B2B-3429-1F9B776EA898}"/>
              </a:ext>
            </a:extLst>
          </p:cNvPr>
          <p:cNvSpPr txBox="1"/>
          <p:nvPr/>
        </p:nvSpPr>
        <p:spPr>
          <a:xfrm>
            <a:off x="322303" y="1750769"/>
            <a:ext cx="2440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Модель </a:t>
            </a:r>
            <a:r>
              <a:rPr lang="ru-RU" dirty="0" err="1">
                <a:solidFill>
                  <a:srgbClr val="FF0000"/>
                </a:solidFill>
              </a:rPr>
              <a:t>недообучена</a:t>
            </a:r>
            <a:r>
              <a:rPr lang="ru-RU" dirty="0">
                <a:solidFill>
                  <a:srgbClr val="FF0000"/>
                </a:solidFill>
              </a:rPr>
              <a:t>. При увеличении сложности модели ошибка на тестовых данных снижается.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44D7D8AE-8249-9AB8-4A55-E5D9A2A27FC3}"/>
              </a:ext>
            </a:extLst>
          </p:cNvPr>
          <p:cNvCxnSpPr/>
          <p:nvPr/>
        </p:nvCxnSpPr>
        <p:spPr>
          <a:xfrm flipH="1">
            <a:off x="2917303" y="1915557"/>
            <a:ext cx="27947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76D5E8-2D21-AA20-A287-8D2BDAA78AD7}"/>
              </a:ext>
            </a:extLst>
          </p:cNvPr>
          <p:cNvSpPr txBox="1"/>
          <p:nvPr/>
        </p:nvSpPr>
        <p:spPr>
          <a:xfrm>
            <a:off x="9386788" y="1722434"/>
            <a:ext cx="2440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Модель переобучена. При увеличении сложности модели ошибка на тестовых данных увеличивается.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AD7FB20E-E018-B243-30F6-A5AC8CB0181D}"/>
              </a:ext>
            </a:extLst>
          </p:cNvPr>
          <p:cNvCxnSpPr>
            <a:cxnSpLocks/>
          </p:cNvCxnSpPr>
          <p:nvPr/>
        </p:nvCxnSpPr>
        <p:spPr>
          <a:xfrm>
            <a:off x="6490596" y="1915557"/>
            <a:ext cx="271303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7101A1E2-E602-137E-C866-1D45AAAE74CD}"/>
              </a:ext>
            </a:extLst>
          </p:cNvPr>
          <p:cNvSpPr/>
          <p:nvPr/>
        </p:nvSpPr>
        <p:spPr>
          <a:xfrm>
            <a:off x="5941943" y="3189823"/>
            <a:ext cx="308113" cy="3286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B7A3B8-4B01-9086-6D76-DA0C1EA0600F}"/>
              </a:ext>
            </a:extLst>
          </p:cNvPr>
          <p:cNvSpPr txBox="1"/>
          <p:nvPr/>
        </p:nvSpPr>
        <p:spPr>
          <a:xfrm>
            <a:off x="5725094" y="261473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Best fit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8CBAC1-9847-D516-100E-86DC0044F694}"/>
              </a:ext>
            </a:extLst>
          </p:cNvPr>
          <p:cNvSpPr txBox="1"/>
          <p:nvPr/>
        </p:nvSpPr>
        <p:spPr>
          <a:xfrm>
            <a:off x="3879973" y="1577004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underfitting</a:t>
            </a:r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1DCF2-E182-4E75-F5F4-F21E362D1186}"/>
              </a:ext>
            </a:extLst>
          </p:cNvPr>
          <p:cNvSpPr txBox="1"/>
          <p:nvPr/>
        </p:nvSpPr>
        <p:spPr>
          <a:xfrm>
            <a:off x="6885199" y="1577003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overfitting</a:t>
            </a:r>
            <a:endParaRPr lang="ru-RU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808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B75E2255-EC55-9BFC-D4D5-53CA16B1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Когнитивные способности человека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106E2D7B-6E13-BAE7-763F-0646DB47A8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036319"/>
            <a:ext cx="2419597" cy="2400240"/>
          </a:xfrm>
        </p:spPr>
      </p:pic>
      <p:sp>
        <p:nvSpPr>
          <p:cNvPr id="11" name="Объект 10">
            <a:extLst>
              <a:ext uri="{FF2B5EF4-FFF2-40B4-BE49-F238E27FC236}">
                <a16:creationId xmlns:a16="http://schemas.microsoft.com/office/drawing/2014/main" id="{D540872A-4EE5-B775-22E9-F9EEAB443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96139" y="2036319"/>
            <a:ext cx="7702826" cy="4140644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Реальные когнитивные модели не рассчитывают наиболее рациональное решение из совокупности имеющейся в распоряжении информации (см. процесс принятия решений Г. Саймона).</a:t>
            </a:r>
          </a:p>
          <a:p>
            <a:endParaRPr lang="ru-RU" dirty="0"/>
          </a:p>
          <a:p>
            <a:r>
              <a:rPr lang="ru-RU" dirty="0"/>
              <a:t>Решения прежде всего принимаются интуитивно на основе эмпирических закономерностей, которым рациональные стратегии принятия решений подчиняются в качестве поздних вспомогательных средств. </a:t>
            </a:r>
          </a:p>
          <a:p>
            <a:endParaRPr lang="ru-RU" dirty="0"/>
          </a:p>
          <a:p>
            <a:r>
              <a:rPr lang="en-US" dirty="0"/>
              <a:t>Take the best: </a:t>
            </a:r>
            <a:r>
              <a:rPr lang="ru-RU" dirty="0"/>
              <a:t> возьмите лучший критерий и решите — если нет большой разницы, возьмите второй критерий и так далее</a:t>
            </a:r>
            <a:r>
              <a:rPr lang="en-US" dirty="0"/>
              <a:t> (~ </a:t>
            </a:r>
            <a:r>
              <a:rPr lang="ru-RU" dirty="0"/>
              <a:t>дерево принятия решений</a:t>
            </a:r>
            <a:r>
              <a:rPr lang="en-US" dirty="0"/>
              <a:t>)</a:t>
            </a:r>
            <a:r>
              <a:rPr lang="ru-RU" dirty="0"/>
              <a:t>. Такой подход ранее обычно объяснялся как нерациональное поведение.</a:t>
            </a:r>
          </a:p>
          <a:p>
            <a:endParaRPr lang="ru-RU" dirty="0"/>
          </a:p>
          <a:p>
            <a:r>
              <a:rPr lang="ru-RU" dirty="0"/>
              <a:t>Человеческий мозг решает дилемму в случае разреженных плохо описанных тренировочных наборов, полученных в результате личного опыта, путём использования эвристики высокого смещения/низкой дисперсия. Это отражает факт, что подход с нулевым смещением плохо обобщается на новые ситуации, а также беспричинно предполагает точное знание состояния мира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92816C-4BB0-B835-3F60-DC111CC9FD9F}"/>
              </a:ext>
            </a:extLst>
          </p:cNvPr>
          <p:cNvSpPr txBox="1"/>
          <p:nvPr/>
        </p:nvSpPr>
        <p:spPr>
          <a:xfrm>
            <a:off x="1143000" y="4557321"/>
            <a:ext cx="2419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Герд </a:t>
            </a:r>
            <a:r>
              <a:rPr lang="ru-RU" dirty="0" err="1"/>
              <a:t>Гигеренцер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1878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2ACD38E-1D5E-D0ED-6577-5E6F3276D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9" y="2355112"/>
            <a:ext cx="6933112" cy="3237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i="0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Дифференцируемые модели. Искусственные нейронные сети (ANN)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09ACE3-2672-A2C6-184D-9D6AD5020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899" y="1265273"/>
            <a:ext cx="5916873" cy="106652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b="1" cap="all" spc="300">
              <a:solidFill>
                <a:schemeClr val="tx2"/>
              </a:solidFill>
            </a:endParaRPr>
          </a:p>
        </p:txBody>
      </p:sp>
      <p:pic>
        <p:nvPicPr>
          <p:cNvPr id="6" name="Picture 5" descr="Неурон система в желтом и светлом синем">
            <a:extLst>
              <a:ext uri="{FF2B5EF4-FFF2-40B4-BE49-F238E27FC236}">
                <a16:creationId xmlns:a16="http://schemas.microsoft.com/office/drawing/2014/main" id="{9CC4ACDD-9506-263D-025A-D82989A11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59" r="32437" b="1"/>
          <a:stretch/>
        </p:blipFill>
        <p:spPr>
          <a:xfrm>
            <a:off x="8658226" y="-4762"/>
            <a:ext cx="3541857" cy="6886079"/>
          </a:xfrm>
          <a:custGeom>
            <a:avLst/>
            <a:gdLst/>
            <a:ahLst/>
            <a:cxnLst/>
            <a:rect l="l" t="t" r="r" b="b"/>
            <a:pathLst>
              <a:path w="3541857" h="6886079">
                <a:moveTo>
                  <a:pt x="1248072" y="0"/>
                </a:moveTo>
                <a:lnTo>
                  <a:pt x="3541857" y="0"/>
                </a:lnTo>
                <a:lnTo>
                  <a:pt x="3541857" y="6886079"/>
                </a:lnTo>
                <a:lnTo>
                  <a:pt x="0" y="6864521"/>
                </a:lnTo>
                <a:close/>
              </a:path>
            </a:pathLst>
          </a:cu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878186" y="1"/>
            <a:ext cx="345294" cy="688131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E10AC2-20ED-4628-9A8E-14F8437B5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794205" y="-4764"/>
            <a:ext cx="5397796" cy="104143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054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420BF5C-DAE5-82E0-F2F0-B1233D7F0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Эффект </a:t>
            </a:r>
            <a:r>
              <a:rPr lang="ru-RU" dirty="0" err="1"/>
              <a:t>Даннинга</a:t>
            </a:r>
            <a:r>
              <a:rPr lang="ru-RU" dirty="0"/>
              <a:t>-Крюгера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3735C0-5B15-37A1-24E7-B9A4A0DAA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67" y="1915557"/>
            <a:ext cx="6887688" cy="456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00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A7CFFA-C9A4-DE5D-C3A4-3CD596EA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Разложение ошибки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FA7EBC-C073-FCA2-5F00-2AA964F2514A}"/>
                  </a:ext>
                </a:extLst>
              </p:cNvPr>
              <p:cNvSpPr txBox="1"/>
              <p:nvPr/>
            </p:nvSpPr>
            <p:spPr>
              <a:xfrm>
                <a:off x="2939979" y="2206487"/>
                <a:ext cx="5178982" cy="508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ru-RU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Bias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FA7EBC-C073-FCA2-5F00-2AA964F25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979" y="2206487"/>
                <a:ext cx="5178982" cy="5084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82C0A3-7D7D-7939-4B81-BF6BF2C093D1}"/>
                  </a:ext>
                </a:extLst>
              </p:cNvPr>
              <p:cNvSpPr txBox="1"/>
              <p:nvPr/>
            </p:nvSpPr>
            <p:spPr>
              <a:xfrm>
                <a:off x="959285" y="3489058"/>
                <a:ext cx="3767378" cy="961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endParaRPr lang="en-US" dirty="0"/>
              </a:p>
              <a:p>
                <a:pPr algn="ctr"/>
                <a:r>
                  <a:rPr lang="ru-RU" dirty="0"/>
                  <a:t>ошибка, вызванная упрощением модели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82C0A3-7D7D-7939-4B81-BF6BF2C09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85" y="3489058"/>
                <a:ext cx="3767378" cy="961161"/>
              </a:xfrm>
              <a:prstGeom prst="rect">
                <a:avLst/>
              </a:prstGeom>
              <a:blipFill>
                <a:blip r:embed="rId3"/>
                <a:stretch>
                  <a:fillRect l="-673" r="-673" b="-77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28ADB4-EC09-7E35-25E0-6155C7AAEB6E}"/>
                  </a:ext>
                </a:extLst>
              </p:cNvPr>
              <p:cNvSpPr txBox="1"/>
              <p:nvPr/>
            </p:nvSpPr>
            <p:spPr>
              <a:xfrm>
                <a:off x="4813852" y="4683673"/>
                <a:ext cx="4240696" cy="10314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ru-R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Как далеко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dirty="0"/>
                  <a:t> уходит от среднего значения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28ADB4-EC09-7E35-25E0-6155C7AAE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852" y="4683673"/>
                <a:ext cx="4240696" cy="1031436"/>
              </a:xfrm>
              <a:prstGeom prst="rect">
                <a:avLst/>
              </a:prstGeom>
              <a:blipFill>
                <a:blip r:embed="rId4"/>
                <a:stretch>
                  <a:fillRect l="-1497" r="-299" b="-72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8A7EA0-C2A1-EB84-8AB7-26DF1C890221}"/>
              </a:ext>
            </a:extLst>
          </p:cNvPr>
          <p:cNvSpPr txBox="1"/>
          <p:nvPr/>
        </p:nvSpPr>
        <p:spPr>
          <a:xfrm>
            <a:off x="8840913" y="3600306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Неустранимая ошибка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B6EC44D5-2B3F-33E7-029E-F5C493DFF980}"/>
              </a:ext>
            </a:extLst>
          </p:cNvPr>
          <p:cNvSpPr/>
          <p:nvPr/>
        </p:nvSpPr>
        <p:spPr>
          <a:xfrm>
            <a:off x="4813852" y="2241096"/>
            <a:ext cx="1437861" cy="4738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BFFEF411-7242-3EB5-A68B-9808E59F0B87}"/>
              </a:ext>
            </a:extLst>
          </p:cNvPr>
          <p:cNvSpPr/>
          <p:nvPr/>
        </p:nvSpPr>
        <p:spPr>
          <a:xfrm>
            <a:off x="811695" y="3489057"/>
            <a:ext cx="3914968" cy="9611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CC84329-5F01-154D-33F4-51B165888A08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2769179" y="2714960"/>
            <a:ext cx="2763604" cy="7740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7CD68EA7-C188-4CF2-3B6F-387E214AB8EE}"/>
              </a:ext>
            </a:extLst>
          </p:cNvPr>
          <p:cNvSpPr/>
          <p:nvPr/>
        </p:nvSpPr>
        <p:spPr>
          <a:xfrm>
            <a:off x="6466406" y="2223791"/>
            <a:ext cx="1047577" cy="47386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11B0A8A5-D74C-33E3-209F-BB320A8D5DF7}"/>
              </a:ext>
            </a:extLst>
          </p:cNvPr>
          <p:cNvSpPr/>
          <p:nvPr/>
        </p:nvSpPr>
        <p:spPr>
          <a:xfrm>
            <a:off x="4714383" y="4713111"/>
            <a:ext cx="4429617" cy="1101279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DF8EFB85-AC44-FC7F-896D-64376F7327FE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flipH="1">
            <a:off x="6929192" y="2697655"/>
            <a:ext cx="61003" cy="201545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EADE2F36-655E-BA29-7BEF-FFAC01C85419}"/>
              </a:ext>
            </a:extLst>
          </p:cNvPr>
          <p:cNvSpPr/>
          <p:nvPr/>
        </p:nvSpPr>
        <p:spPr>
          <a:xfrm>
            <a:off x="7702520" y="2233829"/>
            <a:ext cx="355440" cy="47386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196CB06F-9DF2-F09B-7F14-DA088F8CA2B0}"/>
              </a:ext>
            </a:extLst>
          </p:cNvPr>
          <p:cNvSpPr/>
          <p:nvPr/>
        </p:nvSpPr>
        <p:spPr>
          <a:xfrm>
            <a:off x="8837283" y="3548040"/>
            <a:ext cx="2145139" cy="47386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63D7B0F8-620E-083F-1430-8CE9D9BE41A9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7880240" y="2707693"/>
            <a:ext cx="2029613" cy="8403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454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8DC8B5C-8D80-8FC6-D4C8-34566393E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Композиции (ансамбли) моделей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08B8D2-4190-8C7B-9969-98B71F88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699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AF7C72F-E06B-977A-1E6E-8C8EC839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/ Random Forest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F4DA81-3A3D-C8AD-F7F1-8607FE3E2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005940"/>
            <a:ext cx="2378776" cy="3171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FDDB16-D728-A737-B534-6301816C4F03}"/>
              </a:ext>
            </a:extLst>
          </p:cNvPr>
          <p:cNvSpPr txBox="1"/>
          <p:nvPr/>
        </p:nvSpPr>
        <p:spPr>
          <a:xfrm>
            <a:off x="1142998" y="5268025"/>
            <a:ext cx="2378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Leo </a:t>
            </a:r>
            <a:r>
              <a:rPr lang="en-US" dirty="0" err="1"/>
              <a:t>Breiman</a:t>
            </a:r>
            <a:endParaRPr lang="en-US" dirty="0"/>
          </a:p>
          <a:p>
            <a:pPr algn="ctr"/>
            <a:r>
              <a:rPr lang="en-US" dirty="0"/>
              <a:t>(1928 – 2005)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959E48-3C01-46E2-AC68-80BA7909D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977" y="2005940"/>
            <a:ext cx="4802527" cy="3555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60349-E7A1-1F25-BDE9-07A791D53518}"/>
                  </a:ext>
                </a:extLst>
              </p:cNvPr>
              <p:cNvSpPr txBox="1"/>
              <p:nvPr/>
            </p:nvSpPr>
            <p:spPr>
              <a:xfrm>
                <a:off x="2743200" y="6040768"/>
                <a:ext cx="8557591" cy="68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Идея в том, что усреднение моделей должно снизить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ru-RU" dirty="0"/>
                  <a:t>не изменяя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Bias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r>
                  <a:rPr lang="ru-RU" dirty="0"/>
                  <a:t>(но только тогда, когда деревья максимально "независимы")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60349-E7A1-1F25-BDE9-07A791D53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6040768"/>
                <a:ext cx="8557591" cy="684162"/>
              </a:xfrm>
              <a:prstGeom prst="rect">
                <a:avLst/>
              </a:prstGeom>
              <a:blipFill>
                <a:blip r:embed="rId4"/>
                <a:stretch>
                  <a:fillRect l="-593" b="-12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11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90724B-BCBA-B72C-5585-D9869313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</a:t>
            </a:r>
          </a:p>
        </p:txBody>
      </p:sp>
      <p:graphicFrame>
        <p:nvGraphicFramePr>
          <p:cNvPr id="3" name="Объект 3">
            <a:extLst>
              <a:ext uri="{FF2B5EF4-FFF2-40B4-BE49-F238E27FC236}">
                <a16:creationId xmlns:a16="http://schemas.microsoft.com/office/drawing/2014/main" id="{E541A776-C30F-7359-C54B-C3C9AD01E3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187197"/>
              </p:ext>
            </p:extLst>
          </p:nvPr>
        </p:nvGraphicFramePr>
        <p:xfrm>
          <a:off x="1143000" y="1821999"/>
          <a:ext cx="673391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582">
                  <a:extLst>
                    <a:ext uri="{9D8B030D-6E8A-4147-A177-3AD203B41FA5}">
                      <a16:colId xmlns:a16="http://schemas.microsoft.com/office/drawing/2014/main" val="198559664"/>
                    </a:ext>
                  </a:extLst>
                </a:gridCol>
                <a:gridCol w="1178877">
                  <a:extLst>
                    <a:ext uri="{9D8B030D-6E8A-4147-A177-3AD203B41FA5}">
                      <a16:colId xmlns:a16="http://schemas.microsoft.com/office/drawing/2014/main" val="159136673"/>
                    </a:ext>
                  </a:extLst>
                </a:gridCol>
                <a:gridCol w="869346">
                  <a:extLst>
                    <a:ext uri="{9D8B030D-6E8A-4147-A177-3AD203B41FA5}">
                      <a16:colId xmlns:a16="http://schemas.microsoft.com/office/drawing/2014/main" val="4050333111"/>
                    </a:ext>
                  </a:extLst>
                </a:gridCol>
                <a:gridCol w="968029">
                  <a:extLst>
                    <a:ext uri="{9D8B030D-6E8A-4147-A177-3AD203B41FA5}">
                      <a16:colId xmlns:a16="http://schemas.microsoft.com/office/drawing/2014/main" val="1871115458"/>
                    </a:ext>
                  </a:extLst>
                </a:gridCol>
                <a:gridCol w="892843">
                  <a:extLst>
                    <a:ext uri="{9D8B030D-6E8A-4147-A177-3AD203B41FA5}">
                      <a16:colId xmlns:a16="http://schemas.microsoft.com/office/drawing/2014/main" val="2019857986"/>
                    </a:ext>
                  </a:extLst>
                </a:gridCol>
                <a:gridCol w="949233">
                  <a:extLst>
                    <a:ext uri="{9D8B030D-6E8A-4147-A177-3AD203B41FA5}">
                      <a16:colId xmlns:a16="http://schemas.microsoft.com/office/drawing/2014/main" val="3127627284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Decision Tree (</a:t>
                      </a:r>
                      <a:r>
                        <a:rPr lang="en-US" dirty="0" err="1"/>
                        <a:t>max_depth</a:t>
                      </a:r>
                      <a:r>
                        <a:rPr lang="en-US" dirty="0"/>
                        <a:t> = d)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659504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Train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Test</a:t>
                      </a:r>
                      <a:endParaRPr lang="ru-RU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Train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Test</a:t>
                      </a:r>
                      <a:endParaRPr lang="ru-RU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67004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ru-RU" b="1" dirty="0"/>
                        <a:t>Регрессия</a:t>
                      </a:r>
                      <a:r>
                        <a:rPr lang="en-US" b="1" dirty="0"/>
                        <a:t> (</a:t>
                      </a:r>
                      <a:r>
                        <a:rPr lang="ru-RU" b="1" dirty="0"/>
                        <a:t>стоимость жилья)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MSE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0.422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</a:t>
                      </a:r>
                      <a:r>
                        <a:rPr lang="ru-RU" dirty="0"/>
                        <a:t>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</a:t>
                      </a:r>
                      <a:r>
                        <a:rPr lang="ru-RU" dirty="0">
                          <a:solidFill>
                            <a:srgbClr val="0070C0"/>
                          </a:solidFill>
                        </a:rPr>
                        <a:t>252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267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RMSE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</a:t>
                      </a:r>
                      <a:r>
                        <a:rPr lang="ru-RU" dirty="0"/>
                        <a:t>189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</a:t>
                      </a:r>
                      <a:r>
                        <a:rPr lang="ru-RU" dirty="0">
                          <a:solidFill>
                            <a:srgbClr val="0070C0"/>
                          </a:solidFill>
                        </a:rPr>
                        <a:t>502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52975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ru-RU" b="1" dirty="0"/>
                        <a:t>Классификация (банкроты)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Accuracy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0.826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0.839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9654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AUC ROC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0.670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0.634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89781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F1BAE16-61C7-0FD2-9C05-3C2247AD80A7}"/>
              </a:ext>
            </a:extLst>
          </p:cNvPr>
          <p:cNvSpPr txBox="1"/>
          <p:nvPr/>
        </p:nvSpPr>
        <p:spPr>
          <a:xfrm>
            <a:off x="218661" y="4936579"/>
            <a:ext cx="1197333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rfr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RandomForestRegressor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=100,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# 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кол-во деревьев</a:t>
            </a:r>
          </a:p>
          <a:p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ru-R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criterion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ru-R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squared_error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’,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критерий информативности</a:t>
            </a:r>
          </a:p>
          <a:p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ru-R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ru-R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          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max 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глубина дерева</a:t>
            </a:r>
          </a:p>
          <a:p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ru-R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max_features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=1.0,         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кол-во признаков при формировании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bootstrap 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выборки</a:t>
            </a:r>
          </a:p>
          <a:p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bootstrap = True,           # 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используем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bootstrap			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max_samples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None,         # 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размер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bootstrap 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выборки</a:t>
            </a:r>
          </a:p>
          <a:p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ru-R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# 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фиксация генератора </a:t>
            </a:r>
            <a:r>
              <a:rPr lang="ru-R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случ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чисел для повторяемости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EE1A064-FAB1-077A-CFB8-3B3D948D783E}"/>
              </a:ext>
            </a:extLst>
          </p:cNvPr>
          <p:cNvSpPr/>
          <p:nvPr/>
        </p:nvSpPr>
        <p:spPr>
          <a:xfrm>
            <a:off x="6096000" y="3925957"/>
            <a:ext cx="1686339" cy="3903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ая выноска 6">
            <a:extLst>
              <a:ext uri="{FF2B5EF4-FFF2-40B4-BE49-F238E27FC236}">
                <a16:creationId xmlns:a16="http://schemas.microsoft.com/office/drawing/2014/main" id="{508A1878-8771-D8D8-8E90-40622B37F503}"/>
              </a:ext>
            </a:extLst>
          </p:cNvPr>
          <p:cNvSpPr/>
          <p:nvPr/>
        </p:nvSpPr>
        <p:spPr>
          <a:xfrm>
            <a:off x="8756374" y="1915557"/>
            <a:ext cx="2703443" cy="1156252"/>
          </a:xfrm>
          <a:prstGeom prst="wedgeRectCallout">
            <a:avLst>
              <a:gd name="adj1" fmla="val -85907"/>
              <a:gd name="adj2" fmla="val 13625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Переобучение. </a:t>
            </a:r>
          </a:p>
          <a:p>
            <a:pPr algn="ctr"/>
            <a:r>
              <a:rPr lang="ru-RU" dirty="0">
                <a:solidFill>
                  <a:srgbClr val="FF0000"/>
                </a:solidFill>
              </a:rPr>
              <a:t>Необходимо подбирать </a:t>
            </a:r>
            <a:r>
              <a:rPr lang="ru-RU" dirty="0" err="1">
                <a:solidFill>
                  <a:srgbClr val="FF0000"/>
                </a:solidFill>
              </a:rPr>
              <a:t>гиперпараметры</a:t>
            </a:r>
            <a:r>
              <a:rPr lang="ru-RU" dirty="0">
                <a:solidFill>
                  <a:srgbClr val="FF0000"/>
                </a:solidFill>
              </a:rPr>
              <a:t> модели. </a:t>
            </a:r>
          </a:p>
        </p:txBody>
      </p:sp>
    </p:spTree>
    <p:extLst>
      <p:ext uri="{BB962C8B-B14F-4D97-AF65-F5344CB8AC3E}">
        <p14:creationId xmlns:p14="http://schemas.microsoft.com/office/powerpoint/2010/main" val="359643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153AD4-2E80-12E0-CA8B-524E76855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Зависимость ошибки от числа деревьев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8FE7CC-DEAB-0A48-AC53-5DD1E0150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28" y="2063359"/>
            <a:ext cx="5590309" cy="426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95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CA0405-7371-ED51-E703-90F914F4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145369-52A8-D1CD-7449-140712A61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112860"/>
            <a:ext cx="2520103" cy="2378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E461D5-EDCF-8ED5-3C21-2C4294A23013}"/>
              </a:ext>
            </a:extLst>
          </p:cNvPr>
          <p:cNvSpPr txBox="1"/>
          <p:nvPr/>
        </p:nvSpPr>
        <p:spPr>
          <a:xfrm>
            <a:off x="1143000" y="4585747"/>
            <a:ext cx="252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Jerome H. Friedman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1992850-C490-A859-2ADD-7C0533A4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31" y="1714600"/>
            <a:ext cx="6481721" cy="41683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D8A4BB-08F8-9E44-C352-706FAFAC7CBD}"/>
              </a:ext>
            </a:extLst>
          </p:cNvPr>
          <p:cNvSpPr txBox="1"/>
          <p:nvPr/>
        </p:nvSpPr>
        <p:spPr>
          <a:xfrm>
            <a:off x="5327374" y="5729020"/>
            <a:ext cx="50689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hlinkClick r:id="rId4"/>
              </a:rPr>
              <a:t>https://pythongeeks.org/gradient-boosting-algorithm-in-machine-learning/</a:t>
            </a:r>
            <a:endParaRPr lang="ru-RU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E3F0EA-594E-C63C-3850-4E6BB93A08E9}"/>
              </a:ext>
            </a:extLst>
          </p:cNvPr>
          <p:cNvSpPr txBox="1"/>
          <p:nvPr/>
        </p:nvSpPr>
        <p:spPr>
          <a:xfrm>
            <a:off x="596349" y="6211669"/>
            <a:ext cx="11161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Идея: пусть каждое следующее дерево исправляет ошибки ансамбля</a:t>
            </a:r>
            <a:r>
              <a:rPr lang="ru-RU" dirty="0"/>
              <a:t>, построенного на предыдущем шаге</a:t>
            </a:r>
            <a:r>
              <a:rPr lang="ru-RU" sz="1800" dirty="0"/>
              <a:t>.</a:t>
            </a:r>
          </a:p>
          <a:p>
            <a:r>
              <a:rPr lang="ru-RU" dirty="0"/>
              <a:t>Обучаясь на величину ошибки, модель на самом деле обучается на градиенте функции потерь на предыдущем шаге. </a:t>
            </a:r>
          </a:p>
        </p:txBody>
      </p:sp>
    </p:spTree>
    <p:extLst>
      <p:ext uri="{BB962C8B-B14F-4D97-AF65-F5344CB8AC3E}">
        <p14:creationId xmlns:p14="http://schemas.microsoft.com/office/powerpoint/2010/main" val="1340669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888624-FF33-34C0-1695-4EEFEE94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4117D0-669A-2909-A0D0-7DE432C65F9F}"/>
                  </a:ext>
                </a:extLst>
              </p:cNvPr>
              <p:cNvSpPr txBox="1"/>
              <p:nvPr/>
            </p:nvSpPr>
            <p:spPr>
              <a:xfrm>
                <a:off x="592574" y="2325756"/>
                <a:ext cx="4068743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Пусть мы имеем ансамбль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деревьев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Функция потерь </a:t>
                </a:r>
                <a:r>
                  <a:rPr lang="en-US" dirty="0"/>
                  <a:t>(MSE)</a:t>
                </a:r>
                <a:r>
                  <a:rPr lang="ru-RU" dirty="0"/>
                  <a:t>:</a:t>
                </a:r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Градиент:</a:t>
                </a:r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Целевая переменная, на которой обучается 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ru-RU" dirty="0"/>
                  <a:t> дерево: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4117D0-669A-2909-A0D0-7DE432C65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74" y="2325756"/>
                <a:ext cx="4068743" cy="3416320"/>
              </a:xfrm>
              <a:prstGeom prst="rect">
                <a:avLst/>
              </a:prstGeom>
              <a:blipFill>
                <a:blip r:embed="rId2"/>
                <a:stretch>
                  <a:fillRect l="-1242" t="-1111" b="-14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8656B8-C660-058F-8E58-031F6A6C6EB1}"/>
                  </a:ext>
                </a:extLst>
              </p:cNvPr>
              <p:cNvSpPr txBox="1"/>
              <p:nvPr/>
            </p:nvSpPr>
            <p:spPr>
              <a:xfrm>
                <a:off x="4462669" y="2435086"/>
                <a:ext cx="3266661" cy="30567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8656B8-C660-058F-8E58-031F6A6C6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69" y="2435086"/>
                <a:ext cx="3266661" cy="3056734"/>
              </a:xfrm>
              <a:prstGeom prst="rect">
                <a:avLst/>
              </a:prstGeom>
              <a:blipFill>
                <a:blip r:embed="rId3"/>
                <a:stretch>
                  <a:fillRect t="-27686" b="-53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6068518-5D90-D7F2-CDCA-E8E403217736}"/>
              </a:ext>
            </a:extLst>
          </p:cNvPr>
          <p:cNvSpPr txBox="1"/>
          <p:nvPr/>
        </p:nvSpPr>
        <p:spPr>
          <a:xfrm>
            <a:off x="964096" y="6152275"/>
            <a:ext cx="11032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Функция потерь может быть любая (единственное условие – дифференцируемость).  Таким образом, </a:t>
            </a:r>
            <a:r>
              <a:rPr lang="en-US" dirty="0"/>
              <a:t>GB </a:t>
            </a:r>
            <a:r>
              <a:rPr lang="ru-RU" dirty="0"/>
              <a:t>– это универсальный фреймворк, позволяющий построить модели для разных задач / функций потерь. </a:t>
            </a:r>
          </a:p>
        </p:txBody>
      </p:sp>
    </p:spTree>
    <p:extLst>
      <p:ext uri="{BB962C8B-B14F-4D97-AF65-F5344CB8AC3E}">
        <p14:creationId xmlns:p14="http://schemas.microsoft.com/office/powerpoint/2010/main" val="13621793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6E399-FE34-2830-4F4D-485930854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5BD5FF-F354-7EA1-8351-E2541961A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</a:t>
            </a:r>
          </a:p>
        </p:txBody>
      </p:sp>
      <p:graphicFrame>
        <p:nvGraphicFramePr>
          <p:cNvPr id="3" name="Объект 3">
            <a:extLst>
              <a:ext uri="{FF2B5EF4-FFF2-40B4-BE49-F238E27FC236}">
                <a16:creationId xmlns:a16="http://schemas.microsoft.com/office/drawing/2014/main" id="{5900A08E-8B64-3854-2A7A-386AD56C34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3262965"/>
              </p:ext>
            </p:extLst>
          </p:nvPr>
        </p:nvGraphicFramePr>
        <p:xfrm>
          <a:off x="1142999" y="1821999"/>
          <a:ext cx="9750286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8474">
                  <a:extLst>
                    <a:ext uri="{9D8B030D-6E8A-4147-A177-3AD203B41FA5}">
                      <a16:colId xmlns:a16="http://schemas.microsoft.com/office/drawing/2014/main" val="198559664"/>
                    </a:ext>
                  </a:extLst>
                </a:gridCol>
                <a:gridCol w="1331544">
                  <a:extLst>
                    <a:ext uri="{9D8B030D-6E8A-4147-A177-3AD203B41FA5}">
                      <a16:colId xmlns:a16="http://schemas.microsoft.com/office/drawing/2014/main" val="159136673"/>
                    </a:ext>
                  </a:extLst>
                </a:gridCol>
                <a:gridCol w="981928">
                  <a:extLst>
                    <a:ext uri="{9D8B030D-6E8A-4147-A177-3AD203B41FA5}">
                      <a16:colId xmlns:a16="http://schemas.microsoft.com/office/drawing/2014/main" val="4050333111"/>
                    </a:ext>
                  </a:extLst>
                </a:gridCol>
                <a:gridCol w="1093390">
                  <a:extLst>
                    <a:ext uri="{9D8B030D-6E8A-4147-A177-3AD203B41FA5}">
                      <a16:colId xmlns:a16="http://schemas.microsoft.com/office/drawing/2014/main" val="1871115458"/>
                    </a:ext>
                  </a:extLst>
                </a:gridCol>
                <a:gridCol w="1008467">
                  <a:extLst>
                    <a:ext uri="{9D8B030D-6E8A-4147-A177-3AD203B41FA5}">
                      <a16:colId xmlns:a16="http://schemas.microsoft.com/office/drawing/2014/main" val="2019857986"/>
                    </a:ext>
                  </a:extLst>
                </a:gridCol>
                <a:gridCol w="1072161">
                  <a:extLst>
                    <a:ext uri="{9D8B030D-6E8A-4147-A177-3AD203B41FA5}">
                      <a16:colId xmlns:a16="http://schemas.microsoft.com/office/drawing/2014/main" val="3127627284"/>
                    </a:ext>
                  </a:extLst>
                </a:gridCol>
                <a:gridCol w="1072161">
                  <a:extLst>
                    <a:ext uri="{9D8B030D-6E8A-4147-A177-3AD203B41FA5}">
                      <a16:colId xmlns:a16="http://schemas.microsoft.com/office/drawing/2014/main" val="2093943205"/>
                    </a:ext>
                  </a:extLst>
                </a:gridCol>
                <a:gridCol w="1072161">
                  <a:extLst>
                    <a:ext uri="{9D8B030D-6E8A-4147-A177-3AD203B41FA5}">
                      <a16:colId xmlns:a16="http://schemas.microsoft.com/office/drawing/2014/main" val="1034288420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Decision Tree (</a:t>
                      </a:r>
                      <a:r>
                        <a:rPr lang="en-US" dirty="0" err="1"/>
                        <a:t>max_depth</a:t>
                      </a:r>
                      <a:r>
                        <a:rPr lang="en-US" dirty="0"/>
                        <a:t> = d)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Gradient Boosting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659504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Train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Test</a:t>
                      </a:r>
                      <a:endParaRPr lang="ru-RU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Train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Test</a:t>
                      </a:r>
                      <a:endParaRPr lang="ru-RU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Train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Test</a:t>
                      </a:r>
                      <a:endParaRPr lang="ru-RU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67004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ru-RU" b="1" dirty="0"/>
                        <a:t>Регрессия</a:t>
                      </a:r>
                      <a:r>
                        <a:rPr lang="en-US" b="1" dirty="0"/>
                        <a:t> (</a:t>
                      </a:r>
                      <a:r>
                        <a:rPr lang="ru-RU" b="1" dirty="0"/>
                        <a:t>стоимость жилья)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MSE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0.422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</a:t>
                      </a:r>
                      <a:r>
                        <a:rPr lang="ru-RU" dirty="0"/>
                        <a:t>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</a:t>
                      </a:r>
                      <a:r>
                        <a:rPr lang="ru-RU" dirty="0">
                          <a:solidFill>
                            <a:srgbClr val="0070C0"/>
                          </a:solidFill>
                        </a:rPr>
                        <a:t>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0.174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0.246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267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RMSE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</a:t>
                      </a:r>
                      <a:r>
                        <a:rPr lang="ru-RU" dirty="0"/>
                        <a:t>189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</a:t>
                      </a:r>
                      <a:r>
                        <a:rPr lang="ru-RU" dirty="0">
                          <a:solidFill>
                            <a:srgbClr val="0070C0"/>
                          </a:solidFill>
                        </a:rPr>
                        <a:t>502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0.496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52975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ru-RU" b="1" dirty="0"/>
                        <a:t>Классификация (банкроты)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Accuracy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0.826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0.839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0.971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0.824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9654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AUC ROC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0.670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0.634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0.923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0.648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89781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39A79DC-7366-19B7-D945-0A64006D1DF8}"/>
              </a:ext>
            </a:extLst>
          </p:cNvPr>
          <p:cNvSpPr txBox="1"/>
          <p:nvPr/>
        </p:nvSpPr>
        <p:spPr>
          <a:xfrm>
            <a:off x="218661" y="4936579"/>
            <a:ext cx="119733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GradientBoostingRegressor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(loss='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squared_error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’,           # loss 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функция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0.1, 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шаг обучения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100, 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количество итераций / деревьев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criterion = 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friedman_mse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критерий информативности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5, 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максимальная глубина дерева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1)               # 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фиксация генератора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случ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чисел для повторяемости</a:t>
            </a:r>
          </a:p>
        </p:txBody>
      </p:sp>
    </p:spTree>
    <p:extLst>
      <p:ext uri="{BB962C8B-B14F-4D97-AF65-F5344CB8AC3E}">
        <p14:creationId xmlns:p14="http://schemas.microsoft.com/office/powerpoint/2010/main" val="4055904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36555-092E-BF4E-5879-4110A191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Зависимость от числа деревьев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760AFA-379B-9101-1EB9-E99234A41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318" y="2196935"/>
            <a:ext cx="5108730" cy="389415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0A5E9B-9488-A23E-E074-069B75A7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96" y="2185079"/>
            <a:ext cx="4937384" cy="3763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251DAB-31E4-EA54-25C9-CB05B1787BD0}"/>
              </a:ext>
            </a:extLst>
          </p:cNvPr>
          <p:cNvSpPr txBox="1"/>
          <p:nvPr/>
        </p:nvSpPr>
        <p:spPr>
          <a:xfrm>
            <a:off x="2386940" y="181695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5D411D-281A-02C1-1A81-0373412C8240}"/>
              </a:ext>
            </a:extLst>
          </p:cNvPr>
          <p:cNvSpPr txBox="1"/>
          <p:nvPr/>
        </p:nvSpPr>
        <p:spPr>
          <a:xfrm>
            <a:off x="7823860" y="186565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Boosting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5407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9432E-8A4D-0EB1-2FAC-223B96884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E0DC8-F254-464F-D191-501713067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Линейная модель для классификации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0CBD09-9B8F-0A68-5B0A-65383EEA2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32" y="2107191"/>
            <a:ext cx="8071021" cy="410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90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863E9E-A2FA-2B27-2FE0-6D6C888B1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Реализации </a:t>
            </a:r>
            <a:r>
              <a:rPr lang="en-US" dirty="0"/>
              <a:t>Gradient Boosting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64DD72-98D3-85C7-7D8B-4868CEDA4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XGBoost</a:t>
            </a:r>
            <a:r>
              <a:rPr lang="en-US" dirty="0"/>
              <a:t> (DMLC)</a:t>
            </a:r>
          </a:p>
          <a:p>
            <a:pPr lvl="1"/>
            <a:r>
              <a:rPr lang="en-US" dirty="0">
                <a:hlinkClick r:id="rId2"/>
              </a:rPr>
              <a:t>https://xgboost.readthedocs.io/en/stable/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Python, R, Java, Ruby, Swift, Julia, C, C++, CLI</a:t>
            </a:r>
          </a:p>
          <a:p>
            <a:pPr lvl="1"/>
            <a:r>
              <a:rPr lang="en-US" dirty="0"/>
              <a:t>GPU</a:t>
            </a:r>
          </a:p>
          <a:p>
            <a:pPr lvl="1"/>
            <a:r>
              <a:rPr lang="en-US" dirty="0"/>
              <a:t>boosting type = {‘</a:t>
            </a:r>
            <a:r>
              <a:rPr lang="en-US" dirty="0" err="1"/>
              <a:t>gbtree</a:t>
            </a:r>
            <a:r>
              <a:rPr lang="en-US" dirty="0"/>
              <a:t>’, ‘dart’, ‘</a:t>
            </a:r>
            <a:r>
              <a:rPr lang="en-US" dirty="0" err="1"/>
              <a:t>gblinear</a:t>
            </a:r>
            <a:r>
              <a:rPr lang="en-US" dirty="0"/>
              <a:t>’} </a:t>
            </a:r>
          </a:p>
          <a:p>
            <a:r>
              <a:rPr lang="en-US" dirty="0" err="1"/>
              <a:t>LightGBM</a:t>
            </a:r>
            <a:r>
              <a:rPr lang="en-US" dirty="0"/>
              <a:t> (Microsoft)</a:t>
            </a:r>
          </a:p>
          <a:p>
            <a:pPr lvl="1"/>
            <a:r>
              <a:rPr lang="en-US" dirty="0">
                <a:hlinkClick r:id="rId3"/>
              </a:rPr>
              <a:t>https://lightgbm.readthedocs.io/en/stable/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C, Python, R</a:t>
            </a:r>
          </a:p>
          <a:p>
            <a:pPr lvl="1"/>
            <a:r>
              <a:rPr lang="en-US" dirty="0"/>
              <a:t>GPU</a:t>
            </a:r>
          </a:p>
          <a:p>
            <a:pPr lvl="1"/>
            <a:r>
              <a:rPr lang="en-US" dirty="0"/>
              <a:t>boosting type = {‘</a:t>
            </a:r>
            <a:r>
              <a:rPr lang="en-US" dirty="0" err="1"/>
              <a:t>gbdt</a:t>
            </a:r>
            <a:r>
              <a:rPr lang="en-US" dirty="0"/>
              <a:t>’, ‘dart’, ‘rf’} </a:t>
            </a:r>
          </a:p>
          <a:p>
            <a:r>
              <a:rPr lang="en-US" dirty="0" err="1"/>
              <a:t>CatBoost</a:t>
            </a:r>
            <a:r>
              <a:rPr lang="en-US" dirty="0"/>
              <a:t> (Yandex)</a:t>
            </a:r>
          </a:p>
          <a:p>
            <a:pPr lvl="1"/>
            <a:r>
              <a:rPr lang="en-US" dirty="0">
                <a:hlinkClick r:id="rId4"/>
              </a:rPr>
              <a:t>https://catboost.ai</a:t>
            </a:r>
            <a:endParaRPr lang="en-US" dirty="0"/>
          </a:p>
          <a:p>
            <a:pPr lvl="1"/>
            <a:r>
              <a:rPr lang="en-US" dirty="0"/>
              <a:t>Python, R</a:t>
            </a:r>
          </a:p>
          <a:p>
            <a:pPr lvl="1"/>
            <a:r>
              <a:rPr lang="en-US" dirty="0"/>
              <a:t>GPU</a:t>
            </a:r>
          </a:p>
          <a:p>
            <a:pPr lvl="1"/>
            <a:r>
              <a:rPr lang="en-US" dirty="0"/>
              <a:t>Categorical features, quantile regression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0955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F8202A0-CBDD-B536-AC8B-93C997B7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 и валидация моделей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E23355-E163-C3B4-D28E-6AD24E044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717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89B14F7-5815-4972-3EBD-6799A795C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Метрики качества классификации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F148FC-321D-6EEE-3C28-9882DF136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51" y="1915557"/>
            <a:ext cx="6699448" cy="37762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45FB81-09FC-57BC-2D0E-8A42462F3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649" y="2050262"/>
            <a:ext cx="4555012" cy="3416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63F531-B046-2A6C-31B4-D2331DADC5B3}"/>
              </a:ext>
            </a:extLst>
          </p:cNvPr>
          <p:cNvSpPr txBox="1"/>
          <p:nvPr/>
        </p:nvSpPr>
        <p:spPr>
          <a:xfrm>
            <a:off x="9239689" y="570829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ROC AUC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04532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2A2687-4EEC-D5EF-3171-829F9C48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 регрессии</a:t>
            </a:r>
          </a:p>
        </p:txBody>
      </p:sp>
      <p:pic>
        <p:nvPicPr>
          <p:cNvPr id="4" name="Рисунок 3" descr="Изображение выглядит как Шрифт, текст, белый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1C180682-9474-32AD-2134-2692D1772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01" y="2858795"/>
            <a:ext cx="3906044" cy="865606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Шрифт, белый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74993C25-62CF-07E0-7425-1B138958E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39" y="3724401"/>
            <a:ext cx="3699967" cy="7688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7C7799-96EC-07BF-3B46-401D3E878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978" y="2044042"/>
            <a:ext cx="6721436" cy="3360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F8D4D2-5FF0-BC6B-4BD7-0388D61887C7}"/>
              </a:ext>
            </a:extLst>
          </p:cNvPr>
          <p:cNvSpPr txBox="1"/>
          <p:nvPr/>
        </p:nvSpPr>
        <p:spPr>
          <a:xfrm>
            <a:off x="7226314" y="5533246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Визуализация качества модели</a:t>
            </a:r>
          </a:p>
        </p:txBody>
      </p:sp>
    </p:spTree>
    <p:extLst>
      <p:ext uri="{BB962C8B-B14F-4D97-AF65-F5344CB8AC3E}">
        <p14:creationId xmlns:p14="http://schemas.microsoft.com/office/powerpoint/2010/main" val="3600750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B21B3F-F0D3-32A2-149F-E8385BF1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качества модели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BF19E3-507B-5FA8-6244-2A915AAC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259" y="2642178"/>
            <a:ext cx="8179625" cy="28376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D6747-1484-D40E-9738-31484048E9AE}"/>
              </a:ext>
            </a:extLst>
          </p:cNvPr>
          <p:cNvSpPr txBox="1"/>
          <p:nvPr/>
        </p:nvSpPr>
        <p:spPr>
          <a:xfrm>
            <a:off x="4108862" y="2121581"/>
            <a:ext cx="1667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Train Test Split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6347041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C5F05A-AB7E-3AAF-501D-F8010DFC6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кроссвалидация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392D07-8D2B-3574-16FE-5E3DDF602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82" y="1915557"/>
            <a:ext cx="6973702" cy="48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104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DD22D-E49D-9027-7F89-9E282362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 (</a:t>
            </a:r>
            <a:r>
              <a:rPr lang="en-US" i="0" dirty="0">
                <a:latin typeface="Courier New" panose="02070309020205020404" pitchFamily="49" charset="0"/>
                <a:cs typeface="Courier New" panose="02070309020205020404" pitchFamily="49" charset="0"/>
              </a:rPr>
              <a:t>cv = 5</a:t>
            </a:r>
            <a:r>
              <a:rPr lang="en-US" dirty="0"/>
              <a:t>)</a:t>
            </a:r>
            <a:endParaRPr lang="ru-RU" dirty="0"/>
          </a:p>
        </p:txBody>
      </p:sp>
      <p:graphicFrame>
        <p:nvGraphicFramePr>
          <p:cNvPr id="3" name="Объект 3">
            <a:extLst>
              <a:ext uri="{FF2B5EF4-FFF2-40B4-BE49-F238E27FC236}">
                <a16:creationId xmlns:a16="http://schemas.microsoft.com/office/drawing/2014/main" id="{A253DADA-DFF5-32A8-D175-9D74EBA4CF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1494910"/>
              </p:ext>
            </p:extLst>
          </p:nvPr>
        </p:nvGraphicFramePr>
        <p:xfrm>
          <a:off x="1142999" y="2259320"/>
          <a:ext cx="1029693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15">
                  <a:extLst>
                    <a:ext uri="{9D8B030D-6E8A-4147-A177-3AD203B41FA5}">
                      <a16:colId xmlns:a16="http://schemas.microsoft.com/office/drawing/2014/main" val="198559664"/>
                    </a:ext>
                  </a:extLst>
                </a:gridCol>
                <a:gridCol w="1101595">
                  <a:extLst>
                    <a:ext uri="{9D8B030D-6E8A-4147-A177-3AD203B41FA5}">
                      <a16:colId xmlns:a16="http://schemas.microsoft.com/office/drawing/2014/main" val="159136673"/>
                    </a:ext>
                  </a:extLst>
                </a:gridCol>
                <a:gridCol w="2427465">
                  <a:extLst>
                    <a:ext uri="{9D8B030D-6E8A-4147-A177-3AD203B41FA5}">
                      <a16:colId xmlns:a16="http://schemas.microsoft.com/office/drawing/2014/main" val="1871115458"/>
                    </a:ext>
                  </a:extLst>
                </a:gridCol>
                <a:gridCol w="1812732">
                  <a:extLst>
                    <a:ext uri="{9D8B030D-6E8A-4147-A177-3AD203B41FA5}">
                      <a16:colId xmlns:a16="http://schemas.microsoft.com/office/drawing/2014/main" val="3127627284"/>
                    </a:ext>
                  </a:extLst>
                </a:gridCol>
                <a:gridCol w="1812732">
                  <a:extLst>
                    <a:ext uri="{9D8B030D-6E8A-4147-A177-3AD203B41FA5}">
                      <a16:colId xmlns:a16="http://schemas.microsoft.com/office/drawing/2014/main" val="103428842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 </a:t>
                      </a:r>
                      <a:r>
                        <a:rPr lang="en-US" dirty="0"/>
                        <a:t>Decision Tree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Gradient Boos</a:t>
                      </a:r>
                      <a:r>
                        <a:rPr lang="ru-RU" dirty="0"/>
                        <a:t>е</a:t>
                      </a:r>
                      <a:r>
                        <a:rPr lang="en-US" dirty="0" err="1"/>
                        <a:t>ing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659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Регрессия</a:t>
                      </a:r>
                      <a:r>
                        <a:rPr lang="en-US" b="1" dirty="0"/>
                        <a:t> (</a:t>
                      </a:r>
                      <a:r>
                        <a:rPr lang="ru-RU" b="1" dirty="0"/>
                        <a:t>стоимость жилья)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MSE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0.609 (0.064)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0.432 (0.068)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0.439 (0.113)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26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Классификация (банкроты)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AUC ROC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0.735 (0.016)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0.772 (0.032)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0.767 (0.031)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897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913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420C989-9A6D-27F3-D688-65568F604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350" y="541964"/>
            <a:ext cx="4768938" cy="38186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ВОПРОСЫ?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5EB43F8-A744-F712-5450-F7608D7EC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350" y="4700659"/>
            <a:ext cx="3834392" cy="160422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b="1" cap="all" spc="300">
              <a:solidFill>
                <a:schemeClr val="tx2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Help">
            <a:extLst>
              <a:ext uri="{FF2B5EF4-FFF2-40B4-BE49-F238E27FC236}">
                <a16:creationId xmlns:a16="http://schemas.microsoft.com/office/drawing/2014/main" id="{44BC2649-E8C9-CCC2-55AC-8BF482696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651981"/>
            <a:ext cx="5562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7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0F579-3B2E-E9D4-0DA8-4076A6EB8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ED1849-7D37-F203-C022-831108173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75" y="904460"/>
            <a:ext cx="10081537" cy="4965877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256F27C-86BF-436C-8DCE-ACEF0FF83521}"/>
              </a:ext>
            </a:extLst>
          </p:cNvPr>
          <p:cNvSpPr/>
          <p:nvPr/>
        </p:nvSpPr>
        <p:spPr>
          <a:xfrm>
            <a:off x="9114183" y="3429000"/>
            <a:ext cx="2037521" cy="407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10DA27-3E2A-AC7B-F2D3-3AA9A98B5AC7}"/>
              </a:ext>
            </a:extLst>
          </p:cNvPr>
          <p:cNvSpPr txBox="1"/>
          <p:nvPr/>
        </p:nvSpPr>
        <p:spPr>
          <a:xfrm>
            <a:off x="4966305" y="6052930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0070C0"/>
                </a:solidFill>
              </a:rPr>
              <a:t>5 ошибок, </a:t>
            </a:r>
            <a:r>
              <a:rPr lang="en-US" b="1" dirty="0">
                <a:solidFill>
                  <a:srgbClr val="0070C0"/>
                </a:solidFill>
              </a:rPr>
              <a:t>accuracy = 0.77</a:t>
            </a:r>
            <a:endParaRPr lang="ru-RU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66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3764A-8EB4-1B89-27FF-FBC99128B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3B5F21-6136-2023-E467-74E377A92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Уверенность предсказания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D941BC-E5B4-41CA-5D35-D778F36F1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51" y="1982549"/>
            <a:ext cx="4262699" cy="28679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5837A0-FD8A-F2ED-FAAC-CE1210534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13" y="1915557"/>
            <a:ext cx="4623536" cy="31241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DBD94A-100C-4290-8323-D1187555B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850" y="5039756"/>
            <a:ext cx="3619500" cy="1739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1F72E2-35E1-DE15-64F2-2703C20AD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300" y="5039756"/>
            <a:ext cx="36957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91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E81E3-2460-64E6-68ED-5F4055460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BBD9F7-2239-7A69-85FD-A8EC4A0D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делать в такой ситуации?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ECD74A-4FA5-3737-9000-F74FDFC05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78084"/>
            <a:ext cx="7772400" cy="44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75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D9178-CC5A-86B8-00D5-03971F131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EA3DA0-B9CD-5B60-2BD2-B74B6F2C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Композиция линейных функций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D18575-3651-928B-B195-5FCEE1D19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53" y="1915557"/>
            <a:ext cx="8775357" cy="4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03173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LightSeedRightStep">
      <a:dk1>
        <a:srgbClr val="000000"/>
      </a:dk1>
      <a:lt1>
        <a:srgbClr val="FFFFFF"/>
      </a:lt1>
      <a:dk2>
        <a:srgbClr val="35371F"/>
      </a:dk2>
      <a:lt2>
        <a:srgbClr val="E2E7E8"/>
      </a:lt2>
      <a:accent1>
        <a:srgbClr val="C1998C"/>
      </a:accent1>
      <a:accent2>
        <a:srgbClr val="B5A17B"/>
      </a:accent2>
      <a:accent3>
        <a:srgbClr val="A3A67E"/>
      </a:accent3>
      <a:accent4>
        <a:srgbClr val="8FAA74"/>
      </a:accent4>
      <a:accent5>
        <a:srgbClr val="85AB82"/>
      </a:accent5>
      <a:accent6>
        <a:srgbClr val="77AF89"/>
      </a:accent6>
      <a:hlink>
        <a:srgbClr val="5C8A99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1791</TotalTime>
  <Words>2152</Words>
  <Application>Microsoft Macintosh PowerPoint</Application>
  <PresentationFormat>Широкоэкранный</PresentationFormat>
  <Paragraphs>492</Paragraphs>
  <Slides>57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57</vt:i4>
      </vt:variant>
    </vt:vector>
  </HeadingPairs>
  <TitlesOfParts>
    <vt:vector size="67" baseType="lpstr">
      <vt:lpstr>Aptos</vt:lpstr>
      <vt:lpstr>Arial</vt:lpstr>
      <vt:lpstr>Calibri</vt:lpstr>
      <vt:lpstr>Cambria Math</vt:lpstr>
      <vt:lpstr>Courier New</vt:lpstr>
      <vt:lpstr>Symbol</vt:lpstr>
      <vt:lpstr>Times New Roman</vt:lpstr>
      <vt:lpstr>Univers Condensed Light</vt:lpstr>
      <vt:lpstr>Walbaum Display Light</vt:lpstr>
      <vt:lpstr>AngleLinesVTI</vt:lpstr>
      <vt:lpstr>2. Обучение с учителем на табличных данных</vt:lpstr>
      <vt:lpstr>содержание</vt:lpstr>
      <vt:lpstr>Общая постановка задачи</vt:lpstr>
      <vt:lpstr>Дифференцируемые модели. Искусственные нейронные сети (ANN)</vt:lpstr>
      <vt:lpstr>Линейная модель для классификации</vt:lpstr>
      <vt:lpstr>Презентация PowerPoint</vt:lpstr>
      <vt:lpstr>Уверенность предсказания</vt:lpstr>
      <vt:lpstr>Что делать в такой ситуации?</vt:lpstr>
      <vt:lpstr>Композиция линейных функций</vt:lpstr>
      <vt:lpstr>Композиция линейных функций</vt:lpstr>
      <vt:lpstr>Нелинейные функции</vt:lpstr>
      <vt:lpstr>Artificial Neuron</vt:lpstr>
      <vt:lpstr>Презентация PowerPoint</vt:lpstr>
      <vt:lpstr>Artificial Neural Network</vt:lpstr>
      <vt:lpstr>Обучение нейронной сети</vt:lpstr>
      <vt:lpstr>Градиентный спуск</vt:lpstr>
      <vt:lpstr>BACKPROPAGATION ALGORITHM</vt:lpstr>
      <vt:lpstr>PIPELINE</vt:lpstr>
      <vt:lpstr>Презентация PowerPoint</vt:lpstr>
      <vt:lpstr>Кейсы из предыдущей лекции</vt:lpstr>
      <vt:lpstr>MLP in SCIKT-LEARN</vt:lpstr>
      <vt:lpstr>НЕДифференцируемые модели.  Деревья решений  (DECSION TREE)</vt:lpstr>
      <vt:lpstr>Decision Tree</vt:lpstr>
      <vt:lpstr>Алгоритм</vt:lpstr>
      <vt:lpstr>Как выбрать порог разбиения?</vt:lpstr>
      <vt:lpstr>Как выбрать порог разбиения?</vt:lpstr>
      <vt:lpstr>Выбор оптимального разбиения</vt:lpstr>
      <vt:lpstr>Решаем задачу регрессии</vt:lpstr>
      <vt:lpstr>Проблема переобучения</vt:lpstr>
      <vt:lpstr>Интерпретация дерева</vt:lpstr>
      <vt:lpstr>Решаем задачу Регрессии</vt:lpstr>
      <vt:lpstr>Кейсы из предыдущей лекции</vt:lpstr>
      <vt:lpstr>Компромисс: смещение И дисперсия</vt:lpstr>
      <vt:lpstr>Презентация PowerPoint</vt:lpstr>
      <vt:lpstr>Презентация PowerPoint</vt:lpstr>
      <vt:lpstr>underfitting</vt:lpstr>
      <vt:lpstr>overfitting</vt:lpstr>
      <vt:lpstr>Контроль качества модели</vt:lpstr>
      <vt:lpstr>Когнитивные способности человека</vt:lpstr>
      <vt:lpstr>Эффект Даннинга-Крюгера</vt:lpstr>
      <vt:lpstr>Разложение ошибки</vt:lpstr>
      <vt:lpstr>Композиции (ансамбли) моделей</vt:lpstr>
      <vt:lpstr>Bagging / Random Forest</vt:lpstr>
      <vt:lpstr>ДЕМО</vt:lpstr>
      <vt:lpstr>Зависимость ошибки от числа деревьев</vt:lpstr>
      <vt:lpstr>Gradient boosting</vt:lpstr>
      <vt:lpstr>Gradient boosting</vt:lpstr>
      <vt:lpstr>ДЕМО</vt:lpstr>
      <vt:lpstr>Зависимость от числа деревьев</vt:lpstr>
      <vt:lpstr>Реализации Gradient Boosting</vt:lpstr>
      <vt:lpstr>Метрики качества и валидация моделей</vt:lpstr>
      <vt:lpstr>Метрики качества классификации</vt:lpstr>
      <vt:lpstr>Метрики качества регрессии</vt:lpstr>
      <vt:lpstr>Оценка качества модели</vt:lpstr>
      <vt:lpstr>кроссвалидация</vt:lpstr>
      <vt:lpstr>Демо (cv = 5)</vt:lpstr>
      <vt:lpstr>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 Обучение с учителем на табличных данных</dc:title>
  <dc:creator>Зеленков Юрий Александрович</dc:creator>
  <cp:lastModifiedBy>Зеленков Юрий Александрович</cp:lastModifiedBy>
  <cp:revision>74</cp:revision>
  <dcterms:created xsi:type="dcterms:W3CDTF">2024-02-06T09:22:32Z</dcterms:created>
  <dcterms:modified xsi:type="dcterms:W3CDTF">2024-02-13T15:20:30Z</dcterms:modified>
</cp:coreProperties>
</file>